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3" r:id="rId1"/>
  </p:sldMasterIdLst>
  <p:notesMasterIdLst>
    <p:notesMasterId r:id="rId27"/>
  </p:notesMasterIdLst>
  <p:sldIdLst>
    <p:sldId id="256" r:id="rId2"/>
    <p:sldId id="277" r:id="rId3"/>
    <p:sldId id="279" r:id="rId4"/>
    <p:sldId id="278" r:id="rId5"/>
    <p:sldId id="285" r:id="rId6"/>
    <p:sldId id="296" r:id="rId7"/>
    <p:sldId id="297" r:id="rId8"/>
    <p:sldId id="298" r:id="rId9"/>
    <p:sldId id="280" r:id="rId10"/>
    <p:sldId id="282" r:id="rId11"/>
    <p:sldId id="263" r:id="rId12"/>
    <p:sldId id="290" r:id="rId13"/>
    <p:sldId id="291" r:id="rId14"/>
    <p:sldId id="292" r:id="rId15"/>
    <p:sldId id="286" r:id="rId16"/>
    <p:sldId id="281" r:id="rId17"/>
    <p:sldId id="289" r:id="rId18"/>
    <p:sldId id="283" r:id="rId19"/>
    <p:sldId id="288" r:id="rId20"/>
    <p:sldId id="264" r:id="rId21"/>
    <p:sldId id="284" r:id="rId22"/>
    <p:sldId id="293" r:id="rId23"/>
    <p:sldId id="294" r:id="rId24"/>
    <p:sldId id="266" r:id="rId25"/>
    <p:sldId id="295" r:id="rId26"/>
  </p:sldIdLst>
  <p:sldSz cx="9144000" cy="5143500" type="screen16x9"/>
  <p:notesSz cx="6858000" cy="9144000"/>
  <p:embeddedFontLst>
    <p:embeddedFont>
      <p:font typeface="Oswald" pitchFamily="2" charset="0"/>
      <p:regular r:id="rId28"/>
    </p:embeddedFont>
    <p:embeddedFont>
      <p:font typeface="Playfair Display" charset="0"/>
      <p:regular r:id="rId29"/>
      <p:bold r:id="rId30"/>
      <p:italic r:id="rId31"/>
      <p:boldItalic r:id="rId32"/>
    </p:embeddedFont>
    <p:embeddedFont>
      <p:font typeface="Montserrat" pitchFamily="2" charset="0"/>
      <p:regular r:id="rId33"/>
    </p:embeddedFont>
    <p:embeddedFont>
      <p:font typeface="Lato" pitchFamily="34" charset="0"/>
      <p:regular r:id="rId34"/>
      <p:bold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500" autoAdjust="0"/>
    <p:restoredTop sz="94660"/>
  </p:normalViewPr>
  <p:slideViewPr>
    <p:cSldViewPr>
      <p:cViewPr varScale="1">
        <p:scale>
          <a:sx n="108" d="100"/>
          <a:sy n="108" d="100"/>
        </p:scale>
        <p:origin x="-402" y="-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66911261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f87997393_0_7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1f87997393_0_7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f87997393_0_8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1f87997393_0_8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f87997393_0_8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1f87997393_0_8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f87997393_0_10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f87997393_0_10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9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9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9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9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1f87997393_0_1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1f87997393_0_11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f87997393_0_8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1f87997393_0_8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f87997393_0_8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1f87997393_0_8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f87997393_0_8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1f87997393_0_8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f87997393_0_8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1f87997393_0_8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f87997393_0_8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1f87997393_0_8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f87997393_0_8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1f87997393_0_8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f96f5393d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1f96f5393d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f96f5393d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1f96f5393d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6.xm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4286250" y="0"/>
            <a:ext cx="723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4358475" y="0"/>
            <a:ext cx="3853200" cy="5143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6800" b="1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6800" b="1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6800" b="1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6800" b="1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6800" b="1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6800" b="1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6800" b="1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6800" b="1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6800" b="1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44250" y="3550650"/>
            <a:ext cx="4910100" cy="5778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3">
  <p:cSld name="TITLE_AND_BODY_1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4" descr="offset_comp_343059.jpg"/>
          <p:cNvPicPr preferRelativeResize="0"/>
          <p:nvPr/>
        </p:nvPicPr>
        <p:blipFill rotWithShape="1">
          <a:blip r:embed="rId2">
            <a:alphaModFix amt="80000"/>
          </a:blip>
          <a:srcRect l="30474" t="11955" r="30474" b="25870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name="adj" fmla="val 50343"/>
            </a:avLst>
          </a:prstGeom>
          <a:noFill/>
          <a:ln>
            <a:noFill/>
          </a:ln>
        </p:spPr>
      </p:pic>
      <p:sp>
        <p:nvSpPr>
          <p:cNvPr id="78" name="Google Shape;78;p1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9" name="Google Shape;79;p14"/>
          <p:cNvSpPr txBox="1">
            <a:spLocks noGrp="1"/>
          </p:cNvSpPr>
          <p:nvPr>
            <p:ph type="body" idx="1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>
                <a:solidFill>
                  <a:schemeClr val="dk2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0" name="Google Shape;80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81" name="Google Shape;81;p14">
            <a:hlinkClick r:id="rId3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4">
            <a:hlinkClick r:id="rId3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14">
            <a:hlinkClick r:id="rId3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14">
            <a:hlinkClick r:id="rId3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5" name="Google Shape;85;p1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6" name="Google Shape;86;p1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1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5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rot="5400000">
            <a:off x="4550700" y="-498600"/>
            <a:ext cx="42600" cy="845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4800" b="1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4800" b="1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4800" b="1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4800" b="1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4800" b="1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4800" b="1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4800" b="1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4800" b="1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4800" b="1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311700" y="1234050"/>
            <a:ext cx="3999900" cy="333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2"/>
          </p:nvPr>
        </p:nvSpPr>
        <p:spPr>
          <a:xfrm>
            <a:off x="4832400" y="1234050"/>
            <a:ext cx="3999900" cy="333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37" name="Google Shape;37;p8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" name="Google Shape;41;p9"/>
          <p:cNvSpPr txBox="1">
            <a:spLocks noGrp="1"/>
          </p:cNvSpPr>
          <p:nvPr>
            <p:ph type="title"/>
          </p:nvPr>
        </p:nvSpPr>
        <p:spPr>
          <a:xfrm>
            <a:off x="265500" y="1081675"/>
            <a:ext cx="4045200" cy="17862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ubTitle" idx="1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highlight>
                  <a:schemeClr val="lt1"/>
                </a:highlight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lt1"/>
                </a:highlight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lt1"/>
                </a:highlight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lt1"/>
                </a:highlight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lt1"/>
                </a:highlight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lt1"/>
                </a:highlight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lt1"/>
                </a:highlight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lt1"/>
                </a:highlight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>
                <a:highlight>
                  <a:schemeClr val="lt1"/>
                </a:highlight>
              </a:defRPr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highlight>
                  <a:schemeClr val="dk1"/>
                </a:highlight>
              </a:defRPr>
            </a:lvl1pPr>
          </a:lstStyle>
          <a:p>
            <a:endParaRPr/>
          </a:p>
        </p:txBody>
      </p:sp>
      <p:sp>
        <p:nvSpPr>
          <p:cNvPr id="47" name="Google Shape;47;p10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 txBox="1">
            <a:spLocks noGrp="1"/>
          </p:cNvSpPr>
          <p:nvPr>
            <p:ph type="title" hasCustomPrompt="1"/>
          </p:nvPr>
        </p:nvSpPr>
        <p:spPr>
          <a:xfrm>
            <a:off x="311700" y="999925"/>
            <a:ext cx="8520600" cy="21462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t>xx%</a:t>
            </a:r>
          </a:p>
        </p:txBody>
      </p:sp>
      <p:sp>
        <p:nvSpPr>
          <p:cNvPr id="50" name="Google Shape;50;p11"/>
          <p:cNvSpPr txBox="1">
            <a:spLocks noGrp="1"/>
          </p:cNvSpPr>
          <p:nvPr>
            <p:ph type="body" idx="1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highlight>
                  <a:schemeClr val="dk1"/>
                </a:highlight>
              </a:defRPr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dk1"/>
                </a:highlight>
              </a:defRPr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dk1"/>
                </a:highlight>
              </a:defRPr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dk1"/>
                </a:highlight>
              </a:defRPr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dk1"/>
                </a:highlight>
              </a:defRPr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dk1"/>
                </a:highlight>
              </a:defRPr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dk1"/>
                </a:highlight>
              </a:defRPr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dk1"/>
                </a:highlight>
              </a:defRPr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>
                <a:highlight>
                  <a:schemeClr val="dk1"/>
                </a:highlight>
              </a:defRPr>
            </a:lvl9pPr>
          </a:lstStyle>
          <a:p>
            <a:endParaRPr/>
          </a:p>
        </p:txBody>
      </p:sp>
      <p:sp>
        <p:nvSpPr>
          <p:cNvPr id="51" name="Google Shape;51;p1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pop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layfair Display"/>
              <a:buChar char="●"/>
              <a:defRPr sz="18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●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●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Playfair Display"/>
              <a:buChar char="■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60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microsoft.com/office/2007/relationships/hdphoto" Target="../media/hdphoto1.wdp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microsoft.com/office/2007/relationships/hdphoto" Target="../media/hdphoto2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7"/>
          <p:cNvSpPr txBox="1">
            <a:spLocks noGrp="1"/>
          </p:cNvSpPr>
          <p:nvPr>
            <p:ph type="subTitle" idx="1"/>
          </p:nvPr>
        </p:nvSpPr>
        <p:spPr>
          <a:xfrm>
            <a:off x="344250" y="1550250"/>
            <a:ext cx="4910100" cy="25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fr" dirty="0"/>
              <a:t> Analyse prédictive des sinistres automobiles corporels</a:t>
            </a:r>
            <a:endParaRPr dirty="0"/>
          </a:p>
        </p:txBody>
      </p:sp>
      <p:pic>
        <p:nvPicPr>
          <p:cNvPr id="119" name="Google Shape;11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5050" y="0"/>
            <a:ext cx="3846375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35221" y="101850"/>
            <a:ext cx="1005225" cy="25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4"/>
          <p:cNvSpPr txBox="1">
            <a:spLocks noGrp="1"/>
          </p:cNvSpPr>
          <p:nvPr>
            <p:ph type="title"/>
          </p:nvPr>
        </p:nvSpPr>
        <p:spPr>
          <a:xfrm>
            <a:off x="1141179" y="411510"/>
            <a:ext cx="5609700" cy="59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fr" dirty="0" smtClean="0"/>
              <a:t>Compréhension des données</a:t>
            </a:r>
            <a:endParaRPr dirty="0"/>
          </a:p>
        </p:txBody>
      </p:sp>
      <p:sp>
        <p:nvSpPr>
          <p:cNvPr id="209" name="Google Shape;209;p24"/>
          <p:cNvSpPr/>
          <p:nvPr/>
        </p:nvSpPr>
        <p:spPr>
          <a:xfrm>
            <a:off x="3520162" y="1899281"/>
            <a:ext cx="1018200" cy="1018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9" name="Google Shape;219;p24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342248" y="-1"/>
            <a:ext cx="3795703" cy="2355726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222" name="Google Shape;222;p24"/>
          <p:cNvSpPr txBox="1"/>
          <p:nvPr/>
        </p:nvSpPr>
        <p:spPr>
          <a:xfrm>
            <a:off x="4991900" y="4245800"/>
            <a:ext cx="1159200" cy="4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fr" sz="800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Insérez votre texte ici</a:t>
            </a:r>
            <a:endParaRPr sz="800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" name="Google Shape;197;p24"/>
          <p:cNvSpPr txBox="1">
            <a:spLocks/>
          </p:cNvSpPr>
          <p:nvPr/>
        </p:nvSpPr>
        <p:spPr>
          <a:xfrm>
            <a:off x="1907704" y="1037759"/>
            <a:ext cx="3034831" cy="455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layfair Display"/>
              <a:buChar char="●"/>
              <a:defRPr sz="18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●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●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Playfair Display"/>
              <a:buChar char="■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marL="0" indent="0" algn="ctr">
              <a:spcAft>
                <a:spcPts val="1600"/>
              </a:spcAft>
              <a:buFont typeface="Playfair Display"/>
              <a:buNone/>
            </a:pPr>
            <a:r>
              <a:rPr lang="fr-FR" b="1" dirty="0" smtClean="0"/>
              <a:t>Source de données</a:t>
            </a:r>
            <a:endParaRPr lang="fr-FR" b="1" dirty="0">
              <a:solidFill>
                <a:srgbClr val="FFFFFF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1222" y="1492635"/>
            <a:ext cx="4939878" cy="11138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6905" y="2606529"/>
            <a:ext cx="4608512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Oval 4"/>
          <p:cNvSpPr/>
          <p:nvPr/>
        </p:nvSpPr>
        <p:spPr>
          <a:xfrm>
            <a:off x="611559" y="3651870"/>
            <a:ext cx="2088233" cy="1181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dirty="0" smtClean="0"/>
              <a:t>Caractéristiques</a:t>
            </a:r>
          </a:p>
          <a:p>
            <a:pPr algn="ctr"/>
            <a:r>
              <a:rPr lang="fr-FR" dirty="0"/>
              <a:t>+</a:t>
            </a:r>
            <a:endParaRPr lang="fr-FR" dirty="0" smtClean="0"/>
          </a:p>
          <a:p>
            <a:pPr algn="ctr"/>
            <a:r>
              <a:rPr lang="fr-FR" dirty="0"/>
              <a:t>Lieux</a:t>
            </a:r>
          </a:p>
        </p:txBody>
      </p:sp>
      <p:sp>
        <p:nvSpPr>
          <p:cNvPr id="42" name="Oval 41"/>
          <p:cNvSpPr/>
          <p:nvPr/>
        </p:nvSpPr>
        <p:spPr>
          <a:xfrm>
            <a:off x="2903667" y="3655120"/>
            <a:ext cx="2088233" cy="118136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Véhicules</a:t>
            </a:r>
          </a:p>
          <a:p>
            <a:pPr algn="ctr"/>
            <a:r>
              <a:rPr lang="fr-FR" dirty="0" smtClean="0"/>
              <a:t>+</a:t>
            </a:r>
          </a:p>
          <a:p>
            <a:pPr algn="ctr"/>
            <a:r>
              <a:rPr lang="fr-FR" dirty="0" smtClean="0"/>
              <a:t> </a:t>
            </a:r>
            <a:r>
              <a:rPr lang="fr-FR" dirty="0"/>
              <a:t>Usagers</a:t>
            </a:r>
          </a:p>
        </p:txBody>
      </p:sp>
      <p:sp>
        <p:nvSpPr>
          <p:cNvPr id="43" name="Oval 42"/>
          <p:cNvSpPr/>
          <p:nvPr/>
        </p:nvSpPr>
        <p:spPr>
          <a:xfrm>
            <a:off x="5292079" y="3548295"/>
            <a:ext cx="2088233" cy="1181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communes</a:t>
            </a:r>
          </a:p>
          <a:p>
            <a:pPr algn="ctr"/>
            <a:r>
              <a:rPr lang="fr-FR" dirty="0"/>
              <a:t>+</a:t>
            </a:r>
            <a:endParaRPr lang="fr-FR" dirty="0" smtClean="0"/>
          </a:p>
          <a:p>
            <a:pPr algn="ctr"/>
            <a:r>
              <a:rPr lang="fr-FR" dirty="0"/>
              <a:t>codes postaux</a:t>
            </a:r>
          </a:p>
        </p:txBody>
      </p:sp>
    </p:spTree>
    <p:extLst>
      <p:ext uri="{BB962C8B-B14F-4D97-AF65-F5344CB8AC3E}">
        <p14:creationId xmlns:p14="http://schemas.microsoft.com/office/powerpoint/2010/main" val="2403018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4"/>
          <p:cNvSpPr txBox="1">
            <a:spLocks noGrp="1"/>
          </p:cNvSpPr>
          <p:nvPr>
            <p:ph type="title"/>
          </p:nvPr>
        </p:nvSpPr>
        <p:spPr>
          <a:xfrm>
            <a:off x="1141179" y="411510"/>
            <a:ext cx="5609700" cy="59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fr" dirty="0" smtClean="0"/>
              <a:t>Compréhension des données</a:t>
            </a:r>
            <a:endParaRPr dirty="0"/>
          </a:p>
        </p:txBody>
      </p:sp>
      <p:sp>
        <p:nvSpPr>
          <p:cNvPr id="197" name="Google Shape;197;p24"/>
          <p:cNvSpPr txBox="1">
            <a:spLocks noGrp="1"/>
          </p:cNvSpPr>
          <p:nvPr>
            <p:ph type="body" idx="1"/>
          </p:nvPr>
        </p:nvSpPr>
        <p:spPr>
          <a:xfrm>
            <a:off x="824001" y="2989160"/>
            <a:ext cx="1299727" cy="44668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fr" dirty="0" smtClean="0"/>
              <a:t>Hommes</a:t>
            </a:r>
            <a:endParaRPr dirty="0">
              <a:solidFill>
                <a:srgbClr val="FFFFFF"/>
              </a:solidFill>
            </a:endParaRPr>
          </a:p>
        </p:txBody>
      </p:sp>
      <p:grpSp>
        <p:nvGrpSpPr>
          <p:cNvPr id="198" name="Google Shape;198;p24"/>
          <p:cNvGrpSpPr/>
          <p:nvPr/>
        </p:nvGrpSpPr>
        <p:grpSpPr>
          <a:xfrm>
            <a:off x="805665" y="1718231"/>
            <a:ext cx="1018200" cy="1018200"/>
            <a:chOff x="1359550" y="3154500"/>
            <a:chExt cx="1018200" cy="1018200"/>
          </a:xfrm>
        </p:grpSpPr>
        <p:sp>
          <p:nvSpPr>
            <p:cNvPr id="199" name="Google Shape;199;p24"/>
            <p:cNvSpPr/>
            <p:nvPr/>
          </p:nvSpPr>
          <p:spPr>
            <a:xfrm>
              <a:off x="1359550" y="3154500"/>
              <a:ext cx="1018200" cy="1018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24"/>
            <p:cNvSpPr/>
            <p:nvPr/>
          </p:nvSpPr>
          <p:spPr>
            <a:xfrm>
              <a:off x="1409800" y="3204750"/>
              <a:ext cx="917700" cy="9177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24"/>
            <p:cNvSpPr/>
            <p:nvPr/>
          </p:nvSpPr>
          <p:spPr>
            <a:xfrm>
              <a:off x="1409800" y="3204750"/>
              <a:ext cx="917700" cy="917700"/>
            </a:xfrm>
            <a:prstGeom prst="pie">
              <a:avLst>
                <a:gd name="adj1" fmla="val 0"/>
                <a:gd name="adj2" fmla="val 16200000"/>
              </a:avLst>
            </a:prstGeom>
            <a:gradFill>
              <a:gsLst>
                <a:gs pos="0">
                  <a:srgbClr val="A8B8DF"/>
                </a:gs>
                <a:gs pos="100000">
                  <a:srgbClr val="516DB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24"/>
            <p:cNvSpPr/>
            <p:nvPr/>
          </p:nvSpPr>
          <p:spPr>
            <a:xfrm>
              <a:off x="1540600" y="3335550"/>
              <a:ext cx="656100" cy="656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3" name="Google Shape;203;p24"/>
          <p:cNvSpPr txBox="1"/>
          <p:nvPr/>
        </p:nvSpPr>
        <p:spPr>
          <a:xfrm>
            <a:off x="899592" y="1941111"/>
            <a:ext cx="895791" cy="342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lnSpc>
                <a:spcPct val="115000"/>
              </a:lnSpc>
            </a:pPr>
            <a:r>
              <a:rPr lang="fr-FR" sz="2400" b="1" dirty="0" smtClean="0">
                <a:solidFill>
                  <a:schemeClr val="bg1"/>
                </a:solidFill>
              </a:rPr>
              <a:t>32%</a:t>
            </a:r>
            <a:endParaRPr sz="3200" b="1" dirty="0">
              <a:solidFill>
                <a:schemeClr val="bg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4" name="Google Shape;204;p24"/>
          <p:cNvSpPr/>
          <p:nvPr/>
        </p:nvSpPr>
        <p:spPr>
          <a:xfrm>
            <a:off x="3207425" y="3154500"/>
            <a:ext cx="1018200" cy="1018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24"/>
          <p:cNvSpPr/>
          <p:nvPr/>
        </p:nvSpPr>
        <p:spPr>
          <a:xfrm>
            <a:off x="906165" y="3353612"/>
            <a:ext cx="917700" cy="917700"/>
          </a:xfrm>
          <a:prstGeom prst="ellipse">
            <a:avLst/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24"/>
          <p:cNvSpPr/>
          <p:nvPr/>
        </p:nvSpPr>
        <p:spPr>
          <a:xfrm>
            <a:off x="906165" y="3353612"/>
            <a:ext cx="917700" cy="917700"/>
          </a:xfrm>
          <a:prstGeom prst="pie">
            <a:avLst>
              <a:gd name="adj1" fmla="val 19410436"/>
              <a:gd name="adj2" fmla="val 16200000"/>
            </a:avLst>
          </a:prstGeom>
          <a:gradFill>
            <a:gsLst>
              <a:gs pos="0">
                <a:srgbClr val="A8B8DF"/>
              </a:gs>
              <a:gs pos="100000">
                <a:srgbClr val="516DB4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24"/>
          <p:cNvSpPr/>
          <p:nvPr/>
        </p:nvSpPr>
        <p:spPr>
          <a:xfrm>
            <a:off x="1036965" y="3484412"/>
            <a:ext cx="656100" cy="656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24"/>
          <p:cNvSpPr txBox="1"/>
          <p:nvPr/>
        </p:nvSpPr>
        <p:spPr>
          <a:xfrm>
            <a:off x="918961" y="3523903"/>
            <a:ext cx="929428" cy="560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lnSpc>
                <a:spcPct val="115000"/>
              </a:lnSpc>
            </a:pPr>
            <a:r>
              <a:rPr lang="fr-FR" sz="2400" b="1" dirty="0">
                <a:solidFill>
                  <a:schemeClr val="bg1"/>
                </a:solidFill>
              </a:rPr>
              <a:t>68%</a:t>
            </a:r>
            <a:endParaRPr sz="2400" b="1" dirty="0">
              <a:solidFill>
                <a:schemeClr val="bg1"/>
              </a:solidFill>
              <a:sym typeface="Lato"/>
            </a:endParaRPr>
          </a:p>
        </p:txBody>
      </p:sp>
      <p:sp>
        <p:nvSpPr>
          <p:cNvPr id="209" name="Google Shape;209;p24"/>
          <p:cNvSpPr/>
          <p:nvPr/>
        </p:nvSpPr>
        <p:spPr>
          <a:xfrm>
            <a:off x="3520162" y="1899281"/>
            <a:ext cx="1018200" cy="1018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24"/>
          <p:cNvSpPr/>
          <p:nvPr/>
        </p:nvSpPr>
        <p:spPr>
          <a:xfrm>
            <a:off x="3570412" y="1949531"/>
            <a:ext cx="917700" cy="917700"/>
          </a:xfrm>
          <a:prstGeom prst="ellipse">
            <a:avLst/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24"/>
          <p:cNvSpPr/>
          <p:nvPr/>
        </p:nvSpPr>
        <p:spPr>
          <a:xfrm>
            <a:off x="3570412" y="1949531"/>
            <a:ext cx="917700" cy="917700"/>
          </a:xfrm>
          <a:prstGeom prst="pie">
            <a:avLst>
              <a:gd name="adj1" fmla="val 7181818"/>
              <a:gd name="adj2" fmla="val 16200000"/>
            </a:avLst>
          </a:prstGeom>
          <a:gradFill>
            <a:gsLst>
              <a:gs pos="0">
                <a:srgbClr val="A8B8DF"/>
              </a:gs>
              <a:gs pos="100000">
                <a:srgbClr val="516DB4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24"/>
          <p:cNvSpPr/>
          <p:nvPr/>
        </p:nvSpPr>
        <p:spPr>
          <a:xfrm>
            <a:off x="3701212" y="2080331"/>
            <a:ext cx="656100" cy="656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24"/>
          <p:cNvSpPr txBox="1"/>
          <p:nvPr/>
        </p:nvSpPr>
        <p:spPr>
          <a:xfrm>
            <a:off x="3716525" y="2157134"/>
            <a:ext cx="683952" cy="2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lnSpc>
                <a:spcPct val="115000"/>
              </a:lnSpc>
            </a:pPr>
            <a:r>
              <a:rPr lang="fr" sz="2000" b="1" dirty="0" smtClean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22% </a:t>
            </a:r>
            <a:endParaRPr sz="2000" b="1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endParaRPr sz="3600" b="1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4" name="Google Shape;214;p24"/>
          <p:cNvSpPr/>
          <p:nvPr/>
        </p:nvSpPr>
        <p:spPr>
          <a:xfrm>
            <a:off x="3636371" y="3352032"/>
            <a:ext cx="1018200" cy="1018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24"/>
          <p:cNvSpPr/>
          <p:nvPr/>
        </p:nvSpPr>
        <p:spPr>
          <a:xfrm>
            <a:off x="3686621" y="3402282"/>
            <a:ext cx="917700" cy="917700"/>
          </a:xfrm>
          <a:prstGeom prst="ellipse">
            <a:avLst/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24"/>
          <p:cNvSpPr/>
          <p:nvPr/>
        </p:nvSpPr>
        <p:spPr>
          <a:xfrm>
            <a:off x="3686621" y="3402282"/>
            <a:ext cx="917700" cy="917700"/>
          </a:xfrm>
          <a:prstGeom prst="pie">
            <a:avLst>
              <a:gd name="adj1" fmla="val 11912349"/>
              <a:gd name="adj2" fmla="val 16200000"/>
            </a:avLst>
          </a:prstGeom>
          <a:gradFill>
            <a:gsLst>
              <a:gs pos="0">
                <a:srgbClr val="A8B8DF"/>
              </a:gs>
              <a:gs pos="100000">
                <a:srgbClr val="516DB4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24"/>
          <p:cNvSpPr/>
          <p:nvPr/>
        </p:nvSpPr>
        <p:spPr>
          <a:xfrm>
            <a:off x="3817421" y="3533082"/>
            <a:ext cx="656100" cy="656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24"/>
          <p:cNvSpPr txBox="1"/>
          <p:nvPr/>
        </p:nvSpPr>
        <p:spPr>
          <a:xfrm>
            <a:off x="3698330" y="3579862"/>
            <a:ext cx="945678" cy="2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lnSpc>
                <a:spcPct val="115000"/>
              </a:lnSpc>
              <a:defRPr sz="2400" b="1">
                <a:solidFill>
                  <a:schemeClr val="bg1"/>
                </a:solidFill>
              </a:defRPr>
            </a:lvl1pPr>
          </a:lstStyle>
          <a:p>
            <a:r>
              <a:rPr lang="fr" sz="2000" dirty="0" smtClean="0">
                <a:sym typeface="Lato"/>
              </a:rPr>
              <a:t>39,2%</a:t>
            </a:r>
            <a:endParaRPr sz="2000" dirty="0">
              <a:sym typeface="Lato"/>
            </a:endParaRPr>
          </a:p>
          <a:p>
            <a:endParaRPr sz="2000" dirty="0">
              <a:sym typeface="Lato"/>
            </a:endParaRPr>
          </a:p>
        </p:txBody>
      </p:sp>
      <p:pic>
        <p:nvPicPr>
          <p:cNvPr id="219" name="Google Shape;219;p24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342248" y="-1"/>
            <a:ext cx="3795703" cy="2355726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220" name="Google Shape;220;p24"/>
          <p:cNvSpPr txBox="1"/>
          <p:nvPr/>
        </p:nvSpPr>
        <p:spPr>
          <a:xfrm>
            <a:off x="1289175" y="4245800"/>
            <a:ext cx="1159200" cy="4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fr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Insérez votre texte ici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1" name="Google Shape;221;p24"/>
          <p:cNvSpPr txBox="1"/>
          <p:nvPr/>
        </p:nvSpPr>
        <p:spPr>
          <a:xfrm>
            <a:off x="3138638" y="4245800"/>
            <a:ext cx="1159200" cy="4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fr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Insérez votre texte ici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2" name="Google Shape;222;p24"/>
          <p:cNvSpPr txBox="1"/>
          <p:nvPr/>
        </p:nvSpPr>
        <p:spPr>
          <a:xfrm>
            <a:off x="4991900" y="4245800"/>
            <a:ext cx="1159200" cy="4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fr" sz="800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Insérez votre texte ici</a:t>
            </a:r>
            <a:endParaRPr sz="800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" name="Google Shape;197;p24"/>
          <p:cNvSpPr txBox="1">
            <a:spLocks/>
          </p:cNvSpPr>
          <p:nvPr/>
        </p:nvSpPr>
        <p:spPr>
          <a:xfrm>
            <a:off x="755576" y="1404984"/>
            <a:ext cx="1078735" cy="446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layfair Display"/>
              <a:buChar char="●"/>
              <a:defRPr sz="18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●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●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Playfair Display"/>
              <a:buChar char="■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marL="0" indent="0">
              <a:spcAft>
                <a:spcPts val="1600"/>
              </a:spcAft>
              <a:buFont typeface="Playfair Display"/>
              <a:buNone/>
            </a:pPr>
            <a:r>
              <a:rPr lang="fr-FR" dirty="0" smtClean="0"/>
              <a:t>Femmes</a:t>
            </a:r>
            <a:endParaRPr lang="fr-FR" dirty="0">
              <a:solidFill>
                <a:srgbClr val="FFFFFF"/>
              </a:solidFill>
            </a:endParaRPr>
          </a:p>
        </p:txBody>
      </p:sp>
      <p:sp>
        <p:nvSpPr>
          <p:cNvPr id="32" name="Google Shape;197;p24"/>
          <p:cNvSpPr txBox="1">
            <a:spLocks/>
          </p:cNvSpPr>
          <p:nvPr/>
        </p:nvSpPr>
        <p:spPr>
          <a:xfrm>
            <a:off x="2761305" y="1404984"/>
            <a:ext cx="3034831" cy="455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layfair Display"/>
              <a:buChar char="●"/>
              <a:defRPr sz="18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●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●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Playfair Display"/>
              <a:buChar char="■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marL="0" indent="0">
              <a:spcAft>
                <a:spcPts val="1600"/>
              </a:spcAft>
              <a:buFont typeface="Playfair Display"/>
              <a:buNone/>
            </a:pPr>
            <a:r>
              <a:rPr lang="fr-FR" dirty="0" smtClean="0"/>
              <a:t>Conducteur Blessé léger</a:t>
            </a:r>
            <a:endParaRPr lang="fr-FR" dirty="0">
              <a:solidFill>
                <a:srgbClr val="FFFFFF"/>
              </a:solidFill>
            </a:endParaRPr>
          </a:p>
        </p:txBody>
      </p:sp>
      <p:sp>
        <p:nvSpPr>
          <p:cNvPr id="33" name="Google Shape;197;p24"/>
          <p:cNvSpPr txBox="1">
            <a:spLocks/>
          </p:cNvSpPr>
          <p:nvPr/>
        </p:nvSpPr>
        <p:spPr>
          <a:xfrm>
            <a:off x="2915816" y="2976899"/>
            <a:ext cx="3034831" cy="455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layfair Display"/>
              <a:buChar char="●"/>
              <a:defRPr sz="18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●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●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Playfair Display"/>
              <a:buChar char="■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marL="0" indent="0">
              <a:spcAft>
                <a:spcPts val="1600"/>
              </a:spcAft>
              <a:buFont typeface="Playfair Display"/>
              <a:buNone/>
            </a:pPr>
            <a:r>
              <a:rPr lang="fr-FR" dirty="0" smtClean="0"/>
              <a:t>Conducteur indemne</a:t>
            </a:r>
            <a:endParaRPr lang="fr-FR" dirty="0">
              <a:solidFill>
                <a:srgbClr val="FFFFFF"/>
              </a:solidFill>
            </a:endParaRPr>
          </a:p>
        </p:txBody>
      </p:sp>
      <p:cxnSp>
        <p:nvCxnSpPr>
          <p:cNvPr id="3" name="Straight Arrow Connector 2"/>
          <p:cNvCxnSpPr>
            <a:stCxn id="199" idx="6"/>
            <a:endCxn id="211" idx="2"/>
          </p:cNvCxnSpPr>
          <p:nvPr/>
        </p:nvCxnSpPr>
        <p:spPr>
          <a:xfrm>
            <a:off x="1823865" y="2227331"/>
            <a:ext cx="1746547" cy="18105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208" idx="3"/>
          </p:cNvCxnSpPr>
          <p:nvPr/>
        </p:nvCxnSpPr>
        <p:spPr>
          <a:xfrm>
            <a:off x="1848389" y="3804228"/>
            <a:ext cx="1841486" cy="102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27139" r="7315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6772" y="2355725"/>
            <a:ext cx="902508" cy="1277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0" name="Google Shape;197;p24"/>
          <p:cNvSpPr txBox="1">
            <a:spLocks/>
          </p:cNvSpPr>
          <p:nvPr/>
        </p:nvSpPr>
        <p:spPr>
          <a:xfrm>
            <a:off x="6516216" y="1862155"/>
            <a:ext cx="648071" cy="455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layfair Display"/>
              <a:buChar char="●"/>
              <a:defRPr sz="18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●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●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Playfair Display"/>
              <a:buChar char="■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marL="0" indent="0">
              <a:spcAft>
                <a:spcPts val="1600"/>
              </a:spcAft>
              <a:buFont typeface="Playfair Display"/>
              <a:buNone/>
            </a:pPr>
            <a:r>
              <a:rPr lang="fr-FR" dirty="0" smtClean="0"/>
              <a:t>Age</a:t>
            </a:r>
            <a:endParaRPr lang="fr-FR" dirty="0">
              <a:solidFill>
                <a:srgbClr val="FFFFFF"/>
              </a:solidFill>
            </a:endParaRPr>
          </a:p>
        </p:txBody>
      </p:sp>
      <p:sp>
        <p:nvSpPr>
          <p:cNvPr id="41" name="Google Shape;197;p24"/>
          <p:cNvSpPr txBox="1">
            <a:spLocks/>
          </p:cNvSpPr>
          <p:nvPr/>
        </p:nvSpPr>
        <p:spPr>
          <a:xfrm>
            <a:off x="6358419" y="3684811"/>
            <a:ext cx="1157568" cy="455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layfair Display"/>
              <a:buChar char="●"/>
              <a:defRPr sz="18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●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●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Playfair Display"/>
              <a:buChar char="■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marL="0" indent="0">
              <a:spcAft>
                <a:spcPts val="1600"/>
              </a:spcAft>
              <a:buNone/>
            </a:pPr>
            <a:r>
              <a:rPr lang="fr-FR" dirty="0"/>
              <a:t>19 et 24</a:t>
            </a:r>
            <a:endParaRPr lang="fr-FR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" grpId="0" animBg="1"/>
      <p:bldP spid="209" grpId="0" animBg="1"/>
      <p:bldP spid="210" grpId="0" animBg="1"/>
      <p:bldP spid="211" grpId="0" animBg="1"/>
      <p:bldP spid="212" grpId="0" animBg="1"/>
      <p:bldP spid="213" grpId="0"/>
      <p:bldP spid="214" grpId="0" animBg="1"/>
      <p:bldP spid="215" grpId="0" animBg="1"/>
      <p:bldP spid="216" grpId="0" animBg="1"/>
      <p:bldP spid="217" grpId="0" animBg="1"/>
      <p:bldP spid="218" grpId="0"/>
      <p:bldP spid="221" grpId="0"/>
      <p:bldP spid="40" grpId="0"/>
      <p:bldP spid="4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Etude Environnementale – Axe temporel</a:t>
            </a:r>
            <a:endParaRPr lang="fr-FR" dirty="0"/>
          </a:p>
        </p:txBody>
      </p:sp>
      <p:pic>
        <p:nvPicPr>
          <p:cNvPr id="3" name="Picture 15" descr="C:\Users\Jileni\Desktop\DataScience\Machine Learning\LABS\lab3ji\output_44_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1203598"/>
            <a:ext cx="4824536" cy="3835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0532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Etude Environnementale – Axe Spatial</a:t>
            </a:r>
            <a:endParaRPr lang="fr-FR" dirty="0"/>
          </a:p>
        </p:txBody>
      </p:sp>
      <p:pic>
        <p:nvPicPr>
          <p:cNvPr id="3" name="Picture 13" descr="C:\Users\Jileni\Desktop\DataScience\Machine Learning\LABS\lab3ji\output_50_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19" y="2007730"/>
            <a:ext cx="4427984" cy="2958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14" descr="C:\Users\Jileni\Desktop\DataScience\Machine Learning\LABS\lab3ji\output_52_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8397" y="2007730"/>
            <a:ext cx="4441304" cy="2898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197;p24"/>
          <p:cNvSpPr txBox="1">
            <a:spLocks/>
          </p:cNvSpPr>
          <p:nvPr/>
        </p:nvSpPr>
        <p:spPr>
          <a:xfrm>
            <a:off x="467544" y="1606308"/>
            <a:ext cx="4684278" cy="802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layfair Display"/>
              <a:buChar char="●"/>
              <a:defRPr sz="18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●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●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Playfair Display"/>
              <a:buChar char="■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marL="0" indent="0">
              <a:spcAft>
                <a:spcPts val="1600"/>
              </a:spcAft>
              <a:buFont typeface="Playfair Display"/>
              <a:buNone/>
            </a:pPr>
            <a:r>
              <a:rPr lang="fr-FR" sz="1500" b="1" dirty="0" smtClean="0"/>
              <a:t>Nombre d’accidents par catégorie de route</a:t>
            </a:r>
          </a:p>
        </p:txBody>
      </p:sp>
      <p:sp>
        <p:nvSpPr>
          <p:cNvPr id="8" name="Google Shape;197;p24"/>
          <p:cNvSpPr txBox="1">
            <a:spLocks/>
          </p:cNvSpPr>
          <p:nvPr/>
        </p:nvSpPr>
        <p:spPr>
          <a:xfrm>
            <a:off x="4485603" y="1606308"/>
            <a:ext cx="4684278" cy="802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layfair Display"/>
              <a:buChar char="●"/>
              <a:defRPr sz="18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●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●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Playfair Display"/>
              <a:buChar char="■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marL="0" indent="0">
              <a:spcAft>
                <a:spcPts val="1600"/>
              </a:spcAft>
              <a:buFont typeface="Playfair Display"/>
              <a:buNone/>
            </a:pPr>
            <a:r>
              <a:rPr lang="fr-FR" sz="1500" b="1" dirty="0" smtClean="0"/>
              <a:t>Nombre d’accidents mortels par catégorie de route</a:t>
            </a:r>
          </a:p>
        </p:txBody>
      </p:sp>
    </p:spTree>
    <p:extLst>
      <p:ext uri="{BB962C8B-B14F-4D97-AF65-F5344CB8AC3E}">
        <p14:creationId xmlns:p14="http://schemas.microsoft.com/office/powerpoint/2010/main" val="1986694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Etude Environnementale – Axe Spatial</a:t>
            </a:r>
            <a:endParaRPr lang="fr-FR" dirty="0"/>
          </a:p>
        </p:txBody>
      </p:sp>
      <p:pic>
        <p:nvPicPr>
          <p:cNvPr id="7" name="Picture 12" descr="C:\Users\Jileni\Desktop\DataScience\Machine Learning\LABS\lab3ji\output_47_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491630"/>
            <a:ext cx="6308717" cy="3465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6156176" y="3792923"/>
            <a:ext cx="1080120" cy="17754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70433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lh4.googleusercontent.com/ubvYR-xAQgXGwcioLm7nL1uYaCntyCE1EgsA96_GKUfoJU_MUJSR9C1UhKSoNLDgRa-azsqqQhzfhugFrMtdpojbuQfAWjdEliP5p-PhzthBe6jhwKwhpxjkV49rWjxox20g4QKwuz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0" y="0"/>
            <a:ext cx="9144000" cy="5143502"/>
          </a:xfrm>
          <a:prstGeom prst="rect">
            <a:avLst/>
          </a:prstGeom>
          <a:solidFill>
            <a:schemeClr val="dk1">
              <a:alpha val="5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2" name="Google Shape;132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 smtClean="0"/>
              <a:t>Compréhension des données</a:t>
            </a:r>
            <a:endParaRPr dirty="0"/>
          </a:p>
        </p:txBody>
      </p:sp>
      <p:sp>
        <p:nvSpPr>
          <p:cNvPr id="133" name="Google Shape;133;p19"/>
          <p:cNvSpPr txBox="1">
            <a:spLocks noGrp="1"/>
          </p:cNvSpPr>
          <p:nvPr>
            <p:ph type="body" idx="1"/>
          </p:nvPr>
        </p:nvSpPr>
        <p:spPr>
          <a:xfrm>
            <a:off x="311700" y="1650885"/>
            <a:ext cx="8520600" cy="184173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fr-FR" dirty="0" smtClean="0"/>
              <a:t>Présence de NA dans les données </a:t>
            </a:r>
            <a:endParaRPr lang="fr-FR" dirty="0"/>
          </a:p>
          <a:p>
            <a:pPr marL="0" lvl="0" indent="0">
              <a:buNone/>
            </a:pPr>
            <a:r>
              <a:rPr lang="fr-FR" dirty="0" smtClean="0"/>
              <a:t>Pour chaque département , on peut trouver le même numéro de commune , on devrait donc grouper les données par département et par commune</a:t>
            </a:r>
          </a:p>
          <a:p>
            <a:pPr marL="0" lvl="0" indent="0">
              <a:buNone/>
            </a:pPr>
            <a:r>
              <a:rPr lang="fr-FR" dirty="0" smtClean="0"/>
              <a:t>Les données sont réparties en 4 parties : Véhicule , Usager , Caractéristique et lieux</a:t>
            </a:r>
          </a:p>
          <a:p>
            <a:pPr marL="0" lvl="0" indent="0">
              <a:buNone/>
            </a:pPr>
            <a:r>
              <a:rPr lang="fr-FR" dirty="0" smtClean="0"/>
              <a:t>Présence de quelques anomalies (Ex : des conducteurs qui ont moins de 12 ans)</a:t>
            </a:r>
          </a:p>
          <a:p>
            <a:pPr marL="0" lvl="0" indent="0">
              <a:buNone/>
            </a:pPr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987079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Oval 3"/>
          <p:cNvSpPr/>
          <p:nvPr/>
        </p:nvSpPr>
        <p:spPr>
          <a:xfrm>
            <a:off x="2387700" y="843558"/>
            <a:ext cx="4368599" cy="374441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AutoShape 2" descr="RÃ©sultat de recherche d'images pour &quot;sinistre auto corporel&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6" name="AutoShape 4" descr="RÃ©sultat de recherche d'images pour &quot;sinistre auto corporel&quot;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7" name="AutoShape 6" descr="RÃ©sultat de recherche d'images pour &quot;sinistre auto corporel&quot;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8" name="Text Placeholder 2"/>
          <p:cNvSpPr txBox="1">
            <a:spLocks/>
          </p:cNvSpPr>
          <p:nvPr/>
        </p:nvSpPr>
        <p:spPr>
          <a:xfrm>
            <a:off x="2145817" y="2211710"/>
            <a:ext cx="4946463" cy="64416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fr-FR" sz="3600" b="1" dirty="0" smtClean="0">
                <a:latin typeface="Playfair Display" charset="0"/>
              </a:rPr>
              <a:t>Préparation des</a:t>
            </a:r>
          </a:p>
          <a:p>
            <a:pPr algn="ctr"/>
            <a:r>
              <a:rPr lang="fr-FR" sz="3600" b="1" dirty="0" smtClean="0">
                <a:latin typeface="Playfair Display" charset="0"/>
              </a:rPr>
              <a:t> données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991328">
            <a:off x="3903983" y="3445972"/>
            <a:ext cx="1430129" cy="9514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29474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lh4.googleusercontent.com/ubvYR-xAQgXGwcioLm7nL1uYaCntyCE1EgsA96_GKUfoJU_MUJSR9C1UhKSoNLDgRa-azsqqQhzfhugFrMtdpojbuQfAWjdEliP5p-PhzthBe6jhwKwhpxjkV49rWjxox20g4QKwuz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0" y="0"/>
            <a:ext cx="9144000" cy="5143502"/>
          </a:xfrm>
          <a:prstGeom prst="rect">
            <a:avLst/>
          </a:prstGeom>
          <a:solidFill>
            <a:schemeClr val="dk1">
              <a:alpha val="5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33" name="Google Shape;133;p19"/>
          <p:cNvSpPr txBox="1">
            <a:spLocks noGrp="1"/>
          </p:cNvSpPr>
          <p:nvPr>
            <p:ph type="body" idx="1"/>
          </p:nvPr>
        </p:nvSpPr>
        <p:spPr>
          <a:xfrm>
            <a:off x="395536" y="1995686"/>
            <a:ext cx="8520600" cy="25202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/>
            <a:r>
              <a:rPr lang="fr-FR" dirty="0" smtClean="0"/>
              <a:t>Jointure des </a:t>
            </a:r>
            <a:r>
              <a:rPr lang="fr-FR" dirty="0"/>
              <a:t>données dans une seule table , </a:t>
            </a:r>
            <a:r>
              <a:rPr lang="fr-FR" u="sng" dirty="0"/>
              <a:t>clé de jointure </a:t>
            </a:r>
            <a:r>
              <a:rPr lang="fr-FR" dirty="0"/>
              <a:t>: Numéro de </a:t>
            </a:r>
            <a:r>
              <a:rPr lang="fr-FR" dirty="0" smtClean="0"/>
              <a:t>l'accident</a:t>
            </a:r>
          </a:p>
          <a:p>
            <a:pPr marL="285750" indent="-285750"/>
            <a:r>
              <a:rPr lang="fr-FR" dirty="0" smtClean="0"/>
              <a:t>Garder uniquement les données concernant le conducteur</a:t>
            </a:r>
          </a:p>
          <a:p>
            <a:pPr marL="285750" indent="-285750"/>
            <a:r>
              <a:rPr lang="fr-FR" dirty="0" smtClean="0"/>
              <a:t>Garder uniquement les variables qui concernent les usagers , variables sociodémographiques , économiques et géographiques</a:t>
            </a:r>
          </a:p>
          <a:p>
            <a:pPr marL="285750" indent="-285750"/>
            <a:r>
              <a:rPr lang="fr-FR" dirty="0" smtClean="0"/>
              <a:t>Grouper les données selon les profil des conducteurs , la commune , le département et l’année</a:t>
            </a:r>
          </a:p>
          <a:p>
            <a:pPr marL="285750" indent="-285750"/>
            <a:r>
              <a:rPr lang="fr-FR" dirty="0" smtClean="0"/>
              <a:t>One Hot </a:t>
            </a:r>
            <a:r>
              <a:rPr lang="fr-FR" dirty="0" err="1" smtClean="0"/>
              <a:t>Encoding</a:t>
            </a:r>
            <a:r>
              <a:rPr lang="fr-FR" dirty="0" smtClean="0"/>
              <a:t> pour les variables qualitatives</a:t>
            </a:r>
          </a:p>
          <a:p>
            <a:pPr marL="285750" indent="-285750"/>
            <a:r>
              <a:rPr lang="fr-FR" dirty="0" smtClean="0"/>
              <a:t>Calcul des probabilités selon la formule : </a:t>
            </a:r>
          </a:p>
        </p:txBody>
      </p:sp>
      <p:sp>
        <p:nvSpPr>
          <p:cNvPr id="3" name="ZoneTexte 2"/>
          <p:cNvSpPr txBox="1"/>
          <p:nvPr/>
        </p:nvSpPr>
        <p:spPr>
          <a:xfrm>
            <a:off x="395536" y="1203598"/>
            <a:ext cx="82809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b="1" dirty="0">
                <a:latin typeface="Playfair Display" charset="0"/>
              </a:rPr>
              <a:t>Probabilité que le profil de l'assuré ait un accident par rapport à tout les accidents ayant eu lieu dans la </a:t>
            </a:r>
            <a:r>
              <a:rPr lang="fr-FR" sz="1800" b="1" dirty="0" smtClean="0">
                <a:latin typeface="Playfair Display" charset="0"/>
              </a:rPr>
              <a:t>même </a:t>
            </a:r>
            <a:r>
              <a:rPr lang="fr-FR" sz="1800" b="1" dirty="0">
                <a:latin typeface="Playfair Display" charset="0"/>
              </a:rPr>
              <a:t>commune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7572" y="4443958"/>
            <a:ext cx="2752725" cy="561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92445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Oval 3"/>
          <p:cNvSpPr/>
          <p:nvPr/>
        </p:nvSpPr>
        <p:spPr>
          <a:xfrm>
            <a:off x="2387700" y="843558"/>
            <a:ext cx="4368599" cy="374441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AutoShape 2" descr="RÃ©sultat de recherche d'images pour &quot;sinistre auto corporel&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6" name="AutoShape 4" descr="RÃ©sultat de recherche d'images pour &quot;sinistre auto corporel&quot;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7" name="AutoShape 6" descr="RÃ©sultat de recherche d'images pour &quot;sinistre auto corporel&quot;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8" name="Text Placeholder 2"/>
          <p:cNvSpPr txBox="1">
            <a:spLocks/>
          </p:cNvSpPr>
          <p:nvPr/>
        </p:nvSpPr>
        <p:spPr>
          <a:xfrm>
            <a:off x="2145817" y="1995686"/>
            <a:ext cx="4946463" cy="64416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fr-FR" sz="3600" b="1" dirty="0" smtClean="0">
                <a:latin typeface="Playfair Display" charset="0"/>
              </a:rPr>
              <a:t>Modélisation et évaluation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991328">
            <a:off x="3903983" y="3445972"/>
            <a:ext cx="1430129" cy="9514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09020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 smtClean="0"/>
              <a:t>Indice 1 :</a:t>
            </a:r>
            <a:endParaRPr dirty="0"/>
          </a:p>
        </p:txBody>
      </p:sp>
      <p:sp>
        <p:nvSpPr>
          <p:cNvPr id="36" name="ZoneTexte 35"/>
          <p:cNvSpPr txBox="1"/>
          <p:nvPr/>
        </p:nvSpPr>
        <p:spPr>
          <a:xfrm>
            <a:off x="395536" y="1203598"/>
            <a:ext cx="82809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b="1" dirty="0">
                <a:latin typeface="Playfair Display" charset="0"/>
              </a:rPr>
              <a:t>Probabilité que le profil de l'assuré ait un accident par rapport à tout les accidents ayant eu lieu dans la </a:t>
            </a:r>
            <a:r>
              <a:rPr lang="fr-FR" sz="1800" b="1" dirty="0" smtClean="0">
                <a:latin typeface="Playfair Display" charset="0"/>
              </a:rPr>
              <a:t>même </a:t>
            </a:r>
            <a:r>
              <a:rPr lang="fr-FR" sz="1800" b="1" dirty="0">
                <a:latin typeface="Playfair Display" charset="0"/>
              </a:rPr>
              <a:t>commune</a:t>
            </a:r>
          </a:p>
        </p:txBody>
      </p:sp>
      <p:sp>
        <p:nvSpPr>
          <p:cNvPr id="2" name="ZoneTexte 1"/>
          <p:cNvSpPr txBox="1"/>
          <p:nvPr/>
        </p:nvSpPr>
        <p:spPr>
          <a:xfrm>
            <a:off x="456590" y="2067694"/>
            <a:ext cx="8064896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500" u="sng" dirty="0" smtClean="0">
                <a:latin typeface="Playfair Display" charset="0"/>
              </a:rPr>
              <a:t>Découpage des données </a:t>
            </a:r>
            <a:r>
              <a:rPr lang="fr-FR" sz="1500" dirty="0" smtClean="0">
                <a:latin typeface="Playfair Display" charset="0"/>
              </a:rPr>
              <a:t>: 25% Test et 75% Training</a:t>
            </a:r>
          </a:p>
          <a:p>
            <a:endParaRPr lang="fr-FR" sz="1500" dirty="0" smtClean="0">
              <a:latin typeface="Playfair Display" charset="0"/>
            </a:endParaRPr>
          </a:p>
          <a:p>
            <a:r>
              <a:rPr lang="fr-FR" sz="1500" u="sng" dirty="0">
                <a:latin typeface="Playfair Display" charset="0"/>
              </a:rPr>
              <a:t>Données</a:t>
            </a:r>
            <a:r>
              <a:rPr lang="fr-FR" sz="1500" dirty="0">
                <a:latin typeface="Playfair Display" charset="0"/>
              </a:rPr>
              <a:t> : </a:t>
            </a:r>
            <a:r>
              <a:rPr lang="fr-FR" sz="1500" dirty="0" smtClean="0">
                <a:latin typeface="Playfair Display" charset="0"/>
              </a:rPr>
              <a:t>57810 lignes , 58 colonnes</a:t>
            </a:r>
          </a:p>
          <a:p>
            <a:endParaRPr lang="fr-FR" sz="1500" dirty="0" smtClean="0">
              <a:latin typeface="Playfair Display" charset="0"/>
            </a:endParaRPr>
          </a:p>
          <a:p>
            <a:r>
              <a:rPr lang="fr-FR" sz="1500" u="sng" dirty="0" smtClean="0">
                <a:latin typeface="Playfair Display" charset="0"/>
              </a:rPr>
              <a:t>Modélisation moyennant </a:t>
            </a:r>
            <a:r>
              <a:rPr lang="fr-FR" sz="1500" dirty="0" smtClean="0">
                <a:latin typeface="Playfair Display" charset="0"/>
              </a:rPr>
              <a:t>: Régression Linéaire Multiple</a:t>
            </a:r>
          </a:p>
          <a:p>
            <a:r>
              <a:rPr lang="fr-FR" sz="1500" dirty="0" smtClean="0">
                <a:latin typeface="Playfair Display" charset="0"/>
              </a:rPr>
              <a:t> </a:t>
            </a:r>
          </a:p>
          <a:p>
            <a:r>
              <a:rPr lang="fr-FR" sz="1500" u="sng" dirty="0" smtClean="0">
                <a:latin typeface="Playfair Display" charset="0"/>
              </a:rPr>
              <a:t>Bibliothèque</a:t>
            </a:r>
            <a:r>
              <a:rPr lang="fr-FR" sz="1500" dirty="0" smtClean="0">
                <a:latin typeface="Playfair Display" charset="0"/>
              </a:rPr>
              <a:t> </a:t>
            </a:r>
            <a:r>
              <a:rPr lang="fr-FR" sz="1500" dirty="0">
                <a:latin typeface="Playfair Display" charset="0"/>
              </a:rPr>
              <a:t>: </a:t>
            </a:r>
            <a:r>
              <a:rPr lang="fr-FR" sz="1500" dirty="0" err="1">
                <a:latin typeface="Playfair Display" charset="0"/>
              </a:rPr>
              <a:t>S</a:t>
            </a:r>
            <a:r>
              <a:rPr lang="fr-FR" sz="1500" dirty="0" err="1" smtClean="0">
                <a:latin typeface="Playfair Display" charset="0"/>
              </a:rPr>
              <a:t>klearn</a:t>
            </a:r>
            <a:r>
              <a:rPr lang="fr-FR" sz="1500" dirty="0" smtClean="0">
                <a:latin typeface="Playfair Display" charset="0"/>
              </a:rPr>
              <a:t> ( Python )</a:t>
            </a:r>
          </a:p>
          <a:p>
            <a:endParaRPr lang="fr-FR" sz="1500" dirty="0">
              <a:latin typeface="Playfair Display" charset="0"/>
            </a:endParaRPr>
          </a:p>
          <a:p>
            <a:r>
              <a:rPr lang="fr-FR" sz="1500" u="sng" dirty="0" smtClean="0">
                <a:latin typeface="Playfair Display" charset="0"/>
              </a:rPr>
              <a:t>Résultats et Evaluation :</a:t>
            </a:r>
            <a:endParaRPr lang="fr-FR" sz="1500" u="sng" dirty="0">
              <a:latin typeface="Playfair Display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7496" y="3445809"/>
            <a:ext cx="4035456" cy="1655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34370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339502"/>
            <a:ext cx="7038900" cy="914100"/>
          </a:xfrm>
        </p:spPr>
        <p:txBody>
          <a:bodyPr/>
          <a:lstStyle/>
          <a:p>
            <a:pPr algn="ctr"/>
            <a:r>
              <a:rPr lang="fr-FR" sz="5400" dirty="0" smtClean="0"/>
              <a:t>Plan      </a:t>
            </a:r>
            <a:endParaRPr lang="fr-FR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18024" y="1567550"/>
            <a:ext cx="4946463" cy="1766700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fr-FR" sz="2400" b="1" dirty="0" smtClean="0">
                <a:latin typeface="Playfair Display" charset="0"/>
              </a:rPr>
              <a:t>Compréhension</a:t>
            </a:r>
            <a:r>
              <a:rPr lang="fr-FR" sz="2400" b="1" dirty="0" smtClean="0"/>
              <a:t> Métier</a:t>
            </a:r>
          </a:p>
          <a:p>
            <a:pPr>
              <a:buFont typeface="+mj-lt"/>
              <a:buAutoNum type="arabicPeriod"/>
            </a:pPr>
            <a:r>
              <a:rPr lang="fr-FR" sz="2400" b="1" dirty="0" smtClean="0"/>
              <a:t>Compréhension des données</a:t>
            </a:r>
          </a:p>
          <a:p>
            <a:pPr>
              <a:buFont typeface="+mj-lt"/>
              <a:buAutoNum type="arabicPeriod"/>
            </a:pPr>
            <a:r>
              <a:rPr lang="fr-FR" sz="2400" b="1" dirty="0" smtClean="0"/>
              <a:t>Préparation des données</a:t>
            </a:r>
          </a:p>
          <a:p>
            <a:pPr>
              <a:buFont typeface="+mj-lt"/>
              <a:buAutoNum type="arabicPeriod"/>
            </a:pPr>
            <a:r>
              <a:rPr lang="fr-FR" sz="2400" b="1" dirty="0" smtClean="0"/>
              <a:t>Modélisation et évaluation</a:t>
            </a:r>
          </a:p>
          <a:p>
            <a:pPr>
              <a:buFont typeface="+mj-lt"/>
              <a:buAutoNum type="arabicPeriod"/>
            </a:pPr>
            <a:r>
              <a:rPr lang="fr-FR" sz="2400" b="1" dirty="0" smtClean="0"/>
              <a:t>Déploiement</a:t>
            </a:r>
            <a:endParaRPr lang="fr-FR" sz="2400" b="1" dirty="0"/>
          </a:p>
        </p:txBody>
      </p:sp>
    </p:spTree>
    <p:extLst>
      <p:ext uri="{BB962C8B-B14F-4D97-AF65-F5344CB8AC3E}">
        <p14:creationId xmlns:p14="http://schemas.microsoft.com/office/powerpoint/2010/main" val="738624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" dirty="0" smtClean="0"/>
              <a:t>Segmentation </a:t>
            </a:r>
            <a:r>
              <a:rPr lang="fr-FR" dirty="0"/>
              <a:t>des zones </a:t>
            </a:r>
            <a:r>
              <a:rPr lang="fr-FR" dirty="0" smtClean="0"/>
              <a:t>géographiques : </a:t>
            </a:r>
            <a:r>
              <a:rPr lang="fr-FR" dirty="0"/>
              <a:t>K-</a:t>
            </a:r>
            <a:r>
              <a:rPr lang="fr-FR" dirty="0" err="1"/>
              <a:t>means</a:t>
            </a:r>
            <a:r>
              <a:rPr lang="fr-FR" dirty="0">
                <a:solidFill>
                  <a:srgbClr val="FFFFFF"/>
                </a:solidFill>
              </a:rPr>
              <a:t/>
            </a:r>
            <a:br>
              <a:rPr lang="fr-FR" dirty="0">
                <a:solidFill>
                  <a:srgbClr val="FFFFFF"/>
                </a:solidFill>
              </a:rPr>
            </a:br>
            <a:endParaRPr dirty="0"/>
          </a:p>
        </p:txBody>
      </p:sp>
      <p:sp>
        <p:nvSpPr>
          <p:cNvPr id="2" name="AutoShape 2" descr="RÃ©sultat de recherche d'images pour &quot;map france&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3" name="AutoShape 4" descr="RÃ©sultat de recherche d'images pour &quot;map france&quot;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86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774" y="1073481"/>
            <a:ext cx="2433815" cy="2276457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041645" y="1626933"/>
            <a:ext cx="1624163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solidFill>
                  <a:schemeClr val="bg1"/>
                </a:solidFill>
              </a:rPr>
              <a:t>latitude 4555195</a:t>
            </a:r>
          </a:p>
          <a:p>
            <a:r>
              <a:rPr lang="fr-FR" b="1" dirty="0" smtClean="0">
                <a:solidFill>
                  <a:schemeClr val="bg1"/>
                </a:solidFill>
              </a:rPr>
              <a:t>             5107423</a:t>
            </a:r>
            <a:endParaRPr lang="fr-FR" b="1" dirty="0">
              <a:solidFill>
                <a:schemeClr val="bg1"/>
              </a:solidFill>
            </a:endParaRPr>
          </a:p>
          <a:p>
            <a:r>
              <a:rPr lang="fr-FR" b="1" dirty="0">
                <a:solidFill>
                  <a:schemeClr val="bg1"/>
                </a:solidFill>
              </a:rPr>
              <a:t>longitude </a:t>
            </a:r>
            <a:r>
              <a:rPr lang="fr-FR" b="1" dirty="0" smtClean="0">
                <a:solidFill>
                  <a:schemeClr val="bg1"/>
                </a:solidFill>
              </a:rPr>
              <a:t>-54782</a:t>
            </a:r>
          </a:p>
          <a:p>
            <a:r>
              <a:rPr lang="fr-FR" b="1" dirty="0">
                <a:solidFill>
                  <a:schemeClr val="bg1"/>
                </a:solidFill>
              </a:rPr>
              <a:t> </a:t>
            </a:r>
            <a:r>
              <a:rPr lang="fr-FR" b="1" dirty="0" smtClean="0">
                <a:solidFill>
                  <a:schemeClr val="bg1"/>
                </a:solidFill>
              </a:rPr>
              <a:t>              </a:t>
            </a:r>
            <a:r>
              <a:rPr lang="fr-FR" b="1" dirty="0">
                <a:solidFill>
                  <a:schemeClr val="bg1"/>
                </a:solidFill>
              </a:rPr>
              <a:t>699102</a:t>
            </a:r>
          </a:p>
          <a:p>
            <a:endParaRPr lang="fr-FR" b="1" dirty="0">
              <a:solidFill>
                <a:schemeClr val="bg1"/>
              </a:solidFill>
            </a:endParaRPr>
          </a:p>
        </p:txBody>
      </p:sp>
      <p:pic>
        <p:nvPicPr>
          <p:cNvPr id="92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5" y="2796484"/>
            <a:ext cx="2433815" cy="2276457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3" name="TextBox 92"/>
          <p:cNvSpPr txBox="1"/>
          <p:nvPr/>
        </p:nvSpPr>
        <p:spPr>
          <a:xfrm>
            <a:off x="2624606" y="3435846"/>
            <a:ext cx="178286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solidFill>
                  <a:schemeClr val="bg1"/>
                </a:solidFill>
              </a:rPr>
              <a:t>latitude </a:t>
            </a:r>
            <a:r>
              <a:rPr lang="fr-FR" b="1" dirty="0">
                <a:solidFill>
                  <a:schemeClr val="bg1"/>
                </a:solidFill>
              </a:rPr>
              <a:t>434091 </a:t>
            </a:r>
          </a:p>
          <a:p>
            <a:r>
              <a:rPr lang="fr-FR" b="1" dirty="0">
                <a:solidFill>
                  <a:schemeClr val="bg1"/>
                </a:solidFill>
              </a:rPr>
              <a:t>           2138567</a:t>
            </a:r>
          </a:p>
          <a:p>
            <a:r>
              <a:rPr lang="fr-FR" b="1" dirty="0">
                <a:solidFill>
                  <a:schemeClr val="bg1"/>
                </a:solidFill>
              </a:rPr>
              <a:t>longitude 4505711 </a:t>
            </a:r>
          </a:p>
          <a:p>
            <a:r>
              <a:rPr lang="fr-FR" b="1" dirty="0">
                <a:solidFill>
                  <a:schemeClr val="bg1"/>
                </a:solidFill>
              </a:rPr>
              <a:t>            6179073</a:t>
            </a:r>
          </a:p>
        </p:txBody>
      </p:sp>
      <p:pic>
        <p:nvPicPr>
          <p:cNvPr id="94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951" y="1073479"/>
            <a:ext cx="2433815" cy="2276457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5" name="TextBox 94"/>
          <p:cNvSpPr txBox="1"/>
          <p:nvPr/>
        </p:nvSpPr>
        <p:spPr>
          <a:xfrm>
            <a:off x="4572000" y="1689651"/>
            <a:ext cx="168347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chemeClr val="bg1"/>
                </a:solidFill>
              </a:rPr>
              <a:t>latitude 4147009</a:t>
            </a:r>
          </a:p>
          <a:p>
            <a:r>
              <a:rPr lang="fr-FR" b="1" dirty="0">
                <a:solidFill>
                  <a:schemeClr val="bg1"/>
                </a:solidFill>
              </a:rPr>
              <a:t>            4915682</a:t>
            </a:r>
          </a:p>
          <a:p>
            <a:r>
              <a:rPr lang="fr-FR" b="1" dirty="0">
                <a:solidFill>
                  <a:schemeClr val="bg1"/>
                </a:solidFill>
              </a:rPr>
              <a:t>longitude 179166 </a:t>
            </a:r>
          </a:p>
          <a:p>
            <a:r>
              <a:rPr lang="fr-FR" b="1" dirty="0">
                <a:solidFill>
                  <a:schemeClr val="bg1"/>
                </a:solidFill>
              </a:rPr>
              <a:t>                954584</a:t>
            </a:r>
          </a:p>
        </p:txBody>
      </p:sp>
      <p:pic>
        <p:nvPicPr>
          <p:cNvPr id="96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5474" y="2642398"/>
            <a:ext cx="2433815" cy="2276457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7" name="TextBox 96"/>
          <p:cNvSpPr txBox="1"/>
          <p:nvPr/>
        </p:nvSpPr>
        <p:spPr>
          <a:xfrm>
            <a:off x="6687523" y="3258570"/>
            <a:ext cx="174278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chemeClr val="bg1"/>
                </a:solidFill>
              </a:rPr>
              <a:t>latitude 4275118 </a:t>
            </a:r>
          </a:p>
          <a:p>
            <a:r>
              <a:rPr lang="fr-FR" b="1" dirty="0">
                <a:solidFill>
                  <a:schemeClr val="bg1"/>
                </a:solidFill>
              </a:rPr>
              <a:t>            24970738</a:t>
            </a:r>
          </a:p>
          <a:p>
            <a:r>
              <a:rPr lang="fr-FR" b="1" dirty="0">
                <a:solidFill>
                  <a:schemeClr val="bg1"/>
                </a:solidFill>
              </a:rPr>
              <a:t>longitude -477098 </a:t>
            </a:r>
          </a:p>
          <a:p>
            <a:r>
              <a:rPr lang="fr-FR" b="1" dirty="0">
                <a:solidFill>
                  <a:schemeClr val="bg1"/>
                </a:solidFill>
              </a:rPr>
              <a:t>             231383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Prédiction du niveau de gravité des </a:t>
            </a:r>
            <a:r>
              <a:rPr lang="fr-FR" dirty="0" smtClean="0"/>
              <a:t>accidents </a:t>
            </a:r>
            <a:r>
              <a:rPr lang="fr-FR" dirty="0" err="1" smtClean="0"/>
              <a:t>Regression</a:t>
            </a:r>
            <a:r>
              <a:rPr lang="fr-FR" dirty="0"/>
              <a:t> </a:t>
            </a:r>
            <a:r>
              <a:rPr lang="fr-FR" dirty="0" smtClean="0"/>
              <a:t>logistique + </a:t>
            </a:r>
            <a:r>
              <a:rPr lang="fr-FR" dirty="0" err="1"/>
              <a:t>Stepwise</a:t>
            </a:r>
            <a:r>
              <a:rPr lang="fr-FR" dirty="0"/>
              <a:t> </a:t>
            </a:r>
            <a:r>
              <a:rPr lang="fr-FR" dirty="0" err="1"/>
              <a:t>selection</a:t>
            </a:r>
            <a:r>
              <a:rPr lang="fr-FR" b="1" dirty="0"/>
              <a:t/>
            </a:r>
            <a:br>
              <a:rPr lang="fr-FR" b="1" dirty="0"/>
            </a:br>
            <a:r>
              <a:rPr lang="fr-FR" b="1" dirty="0" smtClean="0"/>
              <a:t> </a:t>
            </a:r>
            <a:r>
              <a:rPr lang="fr-FR" dirty="0"/>
              <a:t/>
            </a:r>
            <a:br>
              <a:rPr lang="fr-FR" dirty="0"/>
            </a:br>
            <a:endParaRPr lang="fr-FR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543758"/>
            <a:ext cx="4392488" cy="34698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 Placeholder 2"/>
          <p:cNvSpPr txBox="1">
            <a:spLocks/>
          </p:cNvSpPr>
          <p:nvPr/>
        </p:nvSpPr>
        <p:spPr>
          <a:xfrm>
            <a:off x="5220072" y="1707654"/>
            <a:ext cx="3362288" cy="17667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sz="2400" b="1" dirty="0" smtClean="0">
                <a:latin typeface="Playfair Display" charset="0"/>
              </a:rPr>
              <a:t>1 </a:t>
            </a:r>
            <a:r>
              <a:rPr lang="fr-FR" sz="2400" b="1" dirty="0">
                <a:latin typeface="Playfair Display" charset="0"/>
              </a:rPr>
              <a:t>- Indemne </a:t>
            </a:r>
            <a:endParaRPr lang="fr-FR" sz="2400" b="1" dirty="0" smtClean="0">
              <a:latin typeface="Playfair Display" charset="0"/>
            </a:endParaRPr>
          </a:p>
          <a:p>
            <a:r>
              <a:rPr lang="fr-FR" sz="2400" b="1" dirty="0" smtClean="0">
                <a:latin typeface="Playfair Display" charset="0"/>
              </a:rPr>
              <a:t> </a:t>
            </a:r>
            <a:r>
              <a:rPr lang="fr-FR" sz="2400" b="1" dirty="0">
                <a:latin typeface="Playfair Display" charset="0"/>
              </a:rPr>
              <a:t>2 </a:t>
            </a:r>
            <a:r>
              <a:rPr lang="fr-FR" sz="2400" b="1" dirty="0" smtClean="0">
                <a:latin typeface="Playfair Display" charset="0"/>
              </a:rPr>
              <a:t>– Tué</a:t>
            </a:r>
          </a:p>
          <a:p>
            <a:r>
              <a:rPr lang="fr-FR" sz="2400" b="1" dirty="0" smtClean="0">
                <a:latin typeface="Playfair Display" charset="0"/>
              </a:rPr>
              <a:t> </a:t>
            </a:r>
            <a:r>
              <a:rPr lang="fr-FR" sz="2400" b="1" dirty="0">
                <a:latin typeface="Playfair Display" charset="0"/>
              </a:rPr>
              <a:t>3 - Blessé hospitalisé </a:t>
            </a:r>
            <a:endParaRPr lang="fr-FR" sz="2400" b="1" dirty="0" smtClean="0">
              <a:latin typeface="Playfair Display" charset="0"/>
            </a:endParaRPr>
          </a:p>
          <a:p>
            <a:r>
              <a:rPr lang="fr-FR" sz="2400" b="1" dirty="0" smtClean="0">
                <a:latin typeface="Playfair Display" charset="0"/>
              </a:rPr>
              <a:t>4 </a:t>
            </a:r>
            <a:r>
              <a:rPr lang="fr-FR" sz="2400" b="1" dirty="0">
                <a:latin typeface="Playfair Display" charset="0"/>
              </a:rPr>
              <a:t>- Blessé léger </a:t>
            </a: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4083918"/>
            <a:ext cx="2009775" cy="23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665745" y="3733750"/>
            <a:ext cx="20746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precision</a:t>
            </a:r>
            <a:r>
              <a:rPr lang="fr-FR" dirty="0" smtClean="0"/>
              <a:t> </a:t>
            </a:r>
            <a:r>
              <a:rPr lang="fr-FR" dirty="0" err="1"/>
              <a:t>recall</a:t>
            </a:r>
            <a:r>
              <a:rPr lang="fr-FR" dirty="0"/>
              <a:t> f1-score</a:t>
            </a:r>
          </a:p>
        </p:txBody>
      </p:sp>
    </p:spTree>
    <p:extLst>
      <p:ext uri="{BB962C8B-B14F-4D97-AF65-F5344CB8AC3E}">
        <p14:creationId xmlns:p14="http://schemas.microsoft.com/office/powerpoint/2010/main" val="1978866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" dirty="0" smtClean="0"/>
              <a:t>Segmentation </a:t>
            </a:r>
            <a:r>
              <a:rPr lang="fr-FR" dirty="0"/>
              <a:t>des </a:t>
            </a:r>
            <a:r>
              <a:rPr lang="fr-FR" dirty="0" smtClean="0"/>
              <a:t>Communes: </a:t>
            </a:r>
            <a:r>
              <a:rPr lang="fr-FR" dirty="0"/>
              <a:t>K-</a:t>
            </a:r>
            <a:r>
              <a:rPr lang="fr-FR" dirty="0" err="1"/>
              <a:t>means</a:t>
            </a:r>
            <a:r>
              <a:rPr lang="fr-FR" dirty="0">
                <a:solidFill>
                  <a:srgbClr val="FFFFFF"/>
                </a:solidFill>
              </a:rPr>
              <a:t/>
            </a:r>
            <a:br>
              <a:rPr lang="fr-FR" dirty="0">
                <a:solidFill>
                  <a:srgbClr val="FFFFFF"/>
                </a:solidFill>
              </a:rPr>
            </a:br>
            <a:endParaRPr dirty="0"/>
          </a:p>
        </p:txBody>
      </p:sp>
      <p:sp>
        <p:nvSpPr>
          <p:cNvPr id="2" name="AutoShape 2" descr="RÃ©sultat de recherche d'images pour &quot;map france&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3" name="AutoShape 4" descr="RÃ©sultat de recherche d'images pour &quot;map france&quot;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" name="TextBox 3"/>
          <p:cNvSpPr txBox="1"/>
          <p:nvPr/>
        </p:nvSpPr>
        <p:spPr>
          <a:xfrm>
            <a:off x="1041645" y="1626933"/>
            <a:ext cx="1624163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solidFill>
                  <a:schemeClr val="bg1"/>
                </a:solidFill>
              </a:rPr>
              <a:t>latitude 4555195</a:t>
            </a:r>
          </a:p>
          <a:p>
            <a:r>
              <a:rPr lang="fr-FR" b="1" dirty="0" smtClean="0">
                <a:solidFill>
                  <a:schemeClr val="bg1"/>
                </a:solidFill>
              </a:rPr>
              <a:t>             5107423</a:t>
            </a:r>
            <a:endParaRPr lang="fr-FR" b="1" dirty="0">
              <a:solidFill>
                <a:schemeClr val="bg1"/>
              </a:solidFill>
            </a:endParaRPr>
          </a:p>
          <a:p>
            <a:r>
              <a:rPr lang="fr-FR" b="1" dirty="0">
                <a:solidFill>
                  <a:schemeClr val="bg1"/>
                </a:solidFill>
              </a:rPr>
              <a:t>longitude </a:t>
            </a:r>
            <a:r>
              <a:rPr lang="fr-FR" b="1" dirty="0" smtClean="0">
                <a:solidFill>
                  <a:schemeClr val="bg1"/>
                </a:solidFill>
              </a:rPr>
              <a:t>-54782</a:t>
            </a:r>
          </a:p>
          <a:p>
            <a:r>
              <a:rPr lang="fr-FR" b="1" dirty="0">
                <a:solidFill>
                  <a:schemeClr val="bg1"/>
                </a:solidFill>
              </a:rPr>
              <a:t> </a:t>
            </a:r>
            <a:r>
              <a:rPr lang="fr-FR" b="1" dirty="0" smtClean="0">
                <a:solidFill>
                  <a:schemeClr val="bg1"/>
                </a:solidFill>
              </a:rPr>
              <a:t>              </a:t>
            </a:r>
            <a:r>
              <a:rPr lang="fr-FR" b="1" dirty="0">
                <a:solidFill>
                  <a:schemeClr val="bg1"/>
                </a:solidFill>
              </a:rPr>
              <a:t>699102</a:t>
            </a:r>
          </a:p>
          <a:p>
            <a:endParaRPr lang="fr-FR" b="1" dirty="0">
              <a:solidFill>
                <a:schemeClr val="bg1"/>
              </a:solidFill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2624606" y="3435846"/>
            <a:ext cx="178286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solidFill>
                  <a:schemeClr val="bg1"/>
                </a:solidFill>
              </a:rPr>
              <a:t>latitude </a:t>
            </a:r>
            <a:r>
              <a:rPr lang="fr-FR" b="1" dirty="0">
                <a:solidFill>
                  <a:schemeClr val="bg1"/>
                </a:solidFill>
              </a:rPr>
              <a:t>434091 </a:t>
            </a:r>
          </a:p>
          <a:p>
            <a:r>
              <a:rPr lang="fr-FR" b="1" dirty="0">
                <a:solidFill>
                  <a:schemeClr val="bg1"/>
                </a:solidFill>
              </a:rPr>
              <a:t>           2138567</a:t>
            </a:r>
          </a:p>
          <a:p>
            <a:r>
              <a:rPr lang="fr-FR" b="1" dirty="0">
                <a:solidFill>
                  <a:schemeClr val="bg1"/>
                </a:solidFill>
              </a:rPr>
              <a:t>longitude 4505711 </a:t>
            </a:r>
          </a:p>
          <a:p>
            <a:r>
              <a:rPr lang="fr-FR" b="1" dirty="0">
                <a:solidFill>
                  <a:schemeClr val="bg1"/>
                </a:solidFill>
              </a:rPr>
              <a:t>            6179073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4572000" y="1689651"/>
            <a:ext cx="168347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chemeClr val="bg1"/>
                </a:solidFill>
              </a:rPr>
              <a:t>latitude 4147009</a:t>
            </a:r>
          </a:p>
          <a:p>
            <a:r>
              <a:rPr lang="fr-FR" b="1" dirty="0">
                <a:solidFill>
                  <a:schemeClr val="bg1"/>
                </a:solidFill>
              </a:rPr>
              <a:t>            4915682</a:t>
            </a:r>
          </a:p>
          <a:p>
            <a:r>
              <a:rPr lang="fr-FR" b="1" dirty="0">
                <a:solidFill>
                  <a:schemeClr val="bg1"/>
                </a:solidFill>
              </a:rPr>
              <a:t>longitude 179166 </a:t>
            </a:r>
          </a:p>
          <a:p>
            <a:r>
              <a:rPr lang="fr-FR" b="1" dirty="0">
                <a:solidFill>
                  <a:schemeClr val="bg1"/>
                </a:solidFill>
              </a:rPr>
              <a:t>                954584</a:t>
            </a:r>
          </a:p>
        </p:txBody>
      </p:sp>
      <p:sp>
        <p:nvSpPr>
          <p:cNvPr id="97" name="TextBox 96"/>
          <p:cNvSpPr txBox="1"/>
          <p:nvPr/>
        </p:nvSpPr>
        <p:spPr>
          <a:xfrm>
            <a:off x="6687523" y="3258570"/>
            <a:ext cx="174278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chemeClr val="bg1"/>
                </a:solidFill>
              </a:rPr>
              <a:t>latitude 4275118 </a:t>
            </a:r>
          </a:p>
          <a:p>
            <a:r>
              <a:rPr lang="fr-FR" b="1" dirty="0">
                <a:solidFill>
                  <a:schemeClr val="bg1"/>
                </a:solidFill>
              </a:rPr>
              <a:t>            24970738</a:t>
            </a:r>
          </a:p>
          <a:p>
            <a:r>
              <a:rPr lang="fr-FR" b="1" dirty="0">
                <a:solidFill>
                  <a:schemeClr val="bg1"/>
                </a:solidFill>
              </a:rPr>
              <a:t>longitude -477098 </a:t>
            </a:r>
          </a:p>
          <a:p>
            <a:r>
              <a:rPr lang="fr-FR" b="1" dirty="0">
                <a:solidFill>
                  <a:schemeClr val="bg1"/>
                </a:solidFill>
              </a:rPr>
              <a:t>             231383</a:t>
            </a:r>
          </a:p>
        </p:txBody>
      </p:sp>
      <p:pic>
        <p:nvPicPr>
          <p:cNvPr id="1034" name="Picture 10" descr="C:\Users\Jileni\Desktop\AnalysePrédictiveDesSinistresAutomobiles-2017[Etude Environnementale - Axe spatio-temporel]\dataViz\output_77_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364" y="3253900"/>
            <a:ext cx="4057966" cy="1769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5" name="Picture 11" descr="C:\Users\Jileni\Desktop\AnalysePrédictiveDesSinistresAutomobiles-2017[Etude Environnementale - Axe spatio-temporel]\dataViz\output_78_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4774" y="3114310"/>
            <a:ext cx="4442417" cy="1909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C:\Users\Jileni\Desktop\AnalysePrédictiveDesSinistresAutomobiles-2017[Etude Environnementale - Axe spatio-temporel]\dataViz\output_79_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349" y="1348128"/>
            <a:ext cx="4009479" cy="1727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7" name="Picture 13" descr="C:\Users\Jileni\Desktop\AnalysePrédictiveDesSinistresAutomobiles-2017[Etude Environnementale - Axe spatio-temporel]\dataViz\output_80_1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9611" y="1251685"/>
            <a:ext cx="3975496" cy="1725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268752" y="2819684"/>
            <a:ext cx="1440160" cy="314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Cluster1</a:t>
            </a:r>
            <a:endParaRPr lang="fr-FR" dirty="0"/>
          </a:p>
        </p:txBody>
      </p:sp>
      <p:sp>
        <p:nvSpPr>
          <p:cNvPr id="27" name="TextBox 26"/>
          <p:cNvSpPr txBox="1"/>
          <p:nvPr/>
        </p:nvSpPr>
        <p:spPr>
          <a:xfrm>
            <a:off x="5807279" y="2684399"/>
            <a:ext cx="1440160" cy="314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Cluster2</a:t>
            </a:r>
            <a:endParaRPr lang="fr-FR" dirty="0"/>
          </a:p>
        </p:txBody>
      </p:sp>
      <p:sp>
        <p:nvSpPr>
          <p:cNvPr id="28" name="TextBox 27"/>
          <p:cNvSpPr txBox="1"/>
          <p:nvPr/>
        </p:nvSpPr>
        <p:spPr>
          <a:xfrm>
            <a:off x="1041645" y="4709068"/>
            <a:ext cx="1440160" cy="314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Cluster3</a:t>
            </a:r>
            <a:endParaRPr lang="fr-FR" dirty="0"/>
          </a:p>
        </p:txBody>
      </p:sp>
      <p:sp>
        <p:nvSpPr>
          <p:cNvPr id="29" name="TextBox 28"/>
          <p:cNvSpPr txBox="1"/>
          <p:nvPr/>
        </p:nvSpPr>
        <p:spPr>
          <a:xfrm>
            <a:off x="5807279" y="4709068"/>
            <a:ext cx="1440160" cy="314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Cluster4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68358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Prédiction du </a:t>
            </a:r>
            <a:r>
              <a:rPr lang="fr-FR" dirty="0" smtClean="0"/>
              <a:t>taux d’accidents par </a:t>
            </a:r>
            <a:r>
              <a:rPr lang="fr-FR" dirty="0" err="1" smtClean="0"/>
              <a:t>comune</a:t>
            </a:r>
            <a:r>
              <a:rPr lang="fr-FR" dirty="0" smtClean="0"/>
              <a:t> </a:t>
            </a:r>
            <a:br>
              <a:rPr lang="fr-FR" dirty="0" smtClean="0"/>
            </a:br>
            <a:r>
              <a:rPr lang="fr-FR" dirty="0" smtClean="0"/>
              <a:t> </a:t>
            </a:r>
            <a:r>
              <a:rPr lang="fr-FR" dirty="0" err="1" smtClean="0"/>
              <a:t>Regression</a:t>
            </a:r>
            <a:r>
              <a:rPr lang="fr-FR" dirty="0" smtClean="0"/>
              <a:t> </a:t>
            </a:r>
            <a:r>
              <a:rPr lang="fr-FR" dirty="0" err="1" smtClean="0"/>
              <a:t>plynomiale</a:t>
            </a:r>
            <a:r>
              <a:rPr lang="fr-FR" b="1" dirty="0"/>
              <a:t/>
            </a:r>
            <a:br>
              <a:rPr lang="fr-FR" b="1" dirty="0"/>
            </a:br>
            <a:r>
              <a:rPr lang="fr-FR" b="1" dirty="0" smtClean="0"/>
              <a:t> </a:t>
            </a:r>
            <a:r>
              <a:rPr lang="fr-FR" dirty="0"/>
              <a:t/>
            </a:r>
            <a:br>
              <a:rPr lang="fr-FR" dirty="0"/>
            </a:br>
            <a:endParaRPr lang="fr-FR" dirty="0"/>
          </a:p>
        </p:txBody>
      </p:sp>
      <p:pic>
        <p:nvPicPr>
          <p:cNvPr id="2050" name="Picture 2" descr="C:\Users\Jileni\Desktop\AnalysePrédictiveDesSinistresAutomobiles-2017[Etude Environnementale - Axe spatio-temporel]\dataViz\output_68_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7" y="1612277"/>
            <a:ext cx="3816424" cy="3343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Jileni\Desktop\AnalysePrédictiveDesSinistresAutomobiles-2017[Etude Environnementale - Axe spatio-temporel]\dataViz\output_72_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1090" y="1868185"/>
            <a:ext cx="4915870" cy="2831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8211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2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54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 smtClean="0"/>
              <a:t>Déploiment</a:t>
            </a:r>
            <a:endParaRPr dirty="0"/>
          </a:p>
        </p:txBody>
      </p:sp>
      <p:sp>
        <p:nvSpPr>
          <p:cNvPr id="352" name="Google Shape;352;p27"/>
          <p:cNvSpPr txBox="1">
            <a:spLocks noGrp="1"/>
          </p:cNvSpPr>
          <p:nvPr>
            <p:ph type="subTitle" idx="1"/>
          </p:nvPr>
        </p:nvSpPr>
        <p:spPr>
          <a:xfrm>
            <a:off x="-666432" y="1035760"/>
            <a:ext cx="6750600" cy="124795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fr" dirty="0" smtClean="0">
                <a:latin typeface="Montserrat"/>
                <a:sym typeface="Montserrat"/>
              </a:rPr>
              <a:t>Déployer nos modèle </a:t>
            </a: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fr" dirty="0" smtClean="0">
                <a:latin typeface="Montserrat"/>
                <a:sym typeface="Montserrat"/>
              </a:rPr>
              <a:t>sur Django</a:t>
            </a:r>
            <a:endParaRPr dirty="0"/>
          </a:p>
        </p:txBody>
      </p:sp>
      <p:grpSp>
        <p:nvGrpSpPr>
          <p:cNvPr id="358" name="Google Shape;358;p27"/>
          <p:cNvGrpSpPr/>
          <p:nvPr/>
        </p:nvGrpSpPr>
        <p:grpSpPr>
          <a:xfrm>
            <a:off x="3517188" y="1656777"/>
            <a:ext cx="3462484" cy="2672600"/>
            <a:chOff x="3553042" y="1657806"/>
            <a:chExt cx="3461100" cy="2671532"/>
          </a:xfrm>
        </p:grpSpPr>
        <p:sp>
          <p:nvSpPr>
            <p:cNvPr id="359" name="Google Shape;359;p27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name="adj" fmla="val 25000"/>
              </a:avLst>
            </a:pr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27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name="adj" fmla="val 96745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27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name="adj" fmla="val 98558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27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27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name="adj" fmla="val 50000"/>
              </a:avLst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27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27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name="adj" fmla="val 1882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27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name="adj" fmla="val 1764"/>
              </a:avLst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8" name="Google Shape;368;p27"/>
          <p:cNvSpPr/>
          <p:nvPr/>
        </p:nvSpPr>
        <p:spPr>
          <a:xfrm flipH="1">
            <a:off x="3569929" y="1714948"/>
            <a:ext cx="3356400" cy="19101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27"/>
          <p:cNvSpPr/>
          <p:nvPr/>
        </p:nvSpPr>
        <p:spPr>
          <a:xfrm flipH="1">
            <a:off x="6470215" y="2818767"/>
            <a:ext cx="1122300" cy="14610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92" b="12436"/>
          <a:stretch/>
        </p:blipFill>
        <p:spPr bwMode="auto">
          <a:xfrm>
            <a:off x="3569929" y="1714947"/>
            <a:ext cx="3356400" cy="18922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Oval 3"/>
          <p:cNvSpPr/>
          <p:nvPr/>
        </p:nvSpPr>
        <p:spPr>
          <a:xfrm>
            <a:off x="2387700" y="843558"/>
            <a:ext cx="4368599" cy="374441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AutoShape 2" descr="RÃ©sultat de recherche d'images pour &quot;sinistre auto corporel&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6" name="AutoShape 4" descr="RÃ©sultat de recherche d'images pour &quot;sinistre auto corporel&quot;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7" name="AutoShape 6" descr="RÃ©sultat de recherche d'images pour &quot;sinistre auto corporel&quot;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8" name="Text Placeholder 2"/>
          <p:cNvSpPr txBox="1">
            <a:spLocks/>
          </p:cNvSpPr>
          <p:nvPr/>
        </p:nvSpPr>
        <p:spPr>
          <a:xfrm>
            <a:off x="2145817" y="2211710"/>
            <a:ext cx="4946463" cy="64416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fr-FR" sz="3600" b="1" dirty="0" smtClean="0">
                <a:latin typeface="Playfair Display" charset="0"/>
              </a:rPr>
              <a:t>Merci pour votre attention</a:t>
            </a:r>
          </a:p>
        </p:txBody>
      </p:sp>
    </p:spTree>
    <p:extLst>
      <p:ext uri="{BB962C8B-B14F-4D97-AF65-F5344CB8AC3E}">
        <p14:creationId xmlns:p14="http://schemas.microsoft.com/office/powerpoint/2010/main" val="493167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lh4.googleusercontent.com/ubvYR-xAQgXGwcioLm7nL1uYaCntyCE1EgsA96_GKUfoJU_MUJSR9C1UhKSoNLDgRa-azsqqQhzfhugFrMtdpojbuQfAWjdEliP5p-PhzthBe6jhwKwhpxjkV49rWjxox20g4QKwuz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0" y="0"/>
            <a:ext cx="9144000" cy="5143502"/>
          </a:xfrm>
          <a:prstGeom prst="rect">
            <a:avLst/>
          </a:prstGeom>
          <a:solidFill>
            <a:schemeClr val="dk1">
              <a:alpha val="5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2" name="Google Shape;132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 smtClean="0"/>
              <a:t>Compréhension Métier</a:t>
            </a:r>
            <a:endParaRPr dirty="0"/>
          </a:p>
        </p:txBody>
      </p:sp>
      <p:sp>
        <p:nvSpPr>
          <p:cNvPr id="133" name="Google Shape;133;p19"/>
          <p:cNvSpPr txBox="1">
            <a:spLocks noGrp="1"/>
          </p:cNvSpPr>
          <p:nvPr>
            <p:ph type="body" idx="1"/>
          </p:nvPr>
        </p:nvSpPr>
        <p:spPr>
          <a:xfrm>
            <a:off x="311700" y="1650885"/>
            <a:ext cx="8520600" cy="184173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/>
            <a:r>
              <a:rPr lang="fr-FR" dirty="0"/>
              <a:t>En 2017, 3 448 personnes ont perdu la vie dans un accident de la route en France </a:t>
            </a:r>
            <a:r>
              <a:rPr lang="fr-FR" dirty="0" smtClean="0"/>
              <a:t>métropolitaine,</a:t>
            </a:r>
          </a:p>
          <a:p>
            <a:pPr marL="285750" indent="-285750"/>
            <a:r>
              <a:rPr lang="fr-FR" dirty="0"/>
              <a:t>L</a:t>
            </a:r>
            <a:r>
              <a:rPr lang="fr-FR" dirty="0" smtClean="0"/>
              <a:t>a </a:t>
            </a:r>
            <a:r>
              <a:rPr lang="fr-FR" dirty="0"/>
              <a:t>mortalité routière est en légère baisse (-0,8%) par rapport à </a:t>
            </a:r>
            <a:r>
              <a:rPr lang="fr-FR" dirty="0" smtClean="0"/>
              <a:t>2016</a:t>
            </a:r>
          </a:p>
          <a:p>
            <a:pPr marL="285750" indent="-285750"/>
            <a:r>
              <a:rPr lang="fr-FR" dirty="0" smtClean="0"/>
              <a:t>Le </a:t>
            </a:r>
            <a:r>
              <a:rPr lang="fr-FR" dirty="0"/>
              <a:t>nombre de personnes blessées sur les routes augmente de +1,0</a:t>
            </a:r>
            <a:r>
              <a:rPr lang="fr-FR" dirty="0" smtClean="0"/>
              <a:t>%</a:t>
            </a:r>
          </a:p>
          <a:p>
            <a:pPr marL="285750" indent="-285750"/>
            <a:r>
              <a:rPr lang="fr-FR" dirty="0"/>
              <a:t>(+1,9</a:t>
            </a:r>
            <a:r>
              <a:rPr lang="fr-FR" dirty="0" smtClean="0"/>
              <a:t>%) ont </a:t>
            </a:r>
            <a:r>
              <a:rPr lang="fr-FR" dirty="0"/>
              <a:t>dû être hospitalisées </a:t>
            </a:r>
            <a:endParaRPr lang="fr-FR" dirty="0" smtClean="0"/>
          </a:p>
          <a:p>
            <a:pPr marL="0" lvl="0" indent="0"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8261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lh4.googleusercontent.com/ubvYR-xAQgXGwcioLm7nL1uYaCntyCE1EgsA96_GKUfoJU_MUJSR9C1UhKSoNLDgRa-azsqqQhzfhugFrMtdpojbuQfAWjdEliP5p-PhzthBe6jhwKwhpxjkV49rWjxox20g4QKwuz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0" y="0"/>
            <a:ext cx="9144000" cy="5143502"/>
          </a:xfrm>
          <a:prstGeom prst="rect">
            <a:avLst/>
          </a:prstGeom>
          <a:solidFill>
            <a:schemeClr val="dk1">
              <a:alpha val="5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2" name="Google Shape;132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 smtClean="0"/>
              <a:t>Compréhension Métier</a:t>
            </a:r>
            <a:endParaRPr dirty="0"/>
          </a:p>
        </p:txBody>
      </p:sp>
      <p:sp>
        <p:nvSpPr>
          <p:cNvPr id="133" name="Google Shape;133;p19"/>
          <p:cNvSpPr txBox="1">
            <a:spLocks noGrp="1"/>
          </p:cNvSpPr>
          <p:nvPr>
            <p:ph type="body" idx="1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fontAlgn="base"/>
            <a:r>
              <a:rPr lang="fr-FR" dirty="0" smtClean="0"/>
              <a:t>Mais </a:t>
            </a:r>
            <a:r>
              <a:rPr lang="fr-FR" dirty="0"/>
              <a:t>on doit se poser les questions suivantes : </a:t>
            </a:r>
            <a:endParaRPr lang="fr-FR" dirty="0" smtClean="0"/>
          </a:p>
          <a:p>
            <a:pPr marL="114300" indent="0" fontAlgn="base">
              <a:buNone/>
            </a:pPr>
            <a:r>
              <a:rPr lang="fr-FR" dirty="0" smtClean="0"/>
              <a:t>                Dans </a:t>
            </a:r>
            <a:r>
              <a:rPr lang="fr-FR" dirty="0"/>
              <a:t>quels cas on a des accidents graves ? </a:t>
            </a:r>
            <a:endParaRPr lang="fr-FR" dirty="0" smtClean="0"/>
          </a:p>
          <a:p>
            <a:pPr marL="114300" indent="0" fontAlgn="base">
              <a:buNone/>
            </a:pPr>
            <a:r>
              <a:rPr lang="fr-FR" dirty="0" smtClean="0"/>
              <a:t>                Les </a:t>
            </a:r>
            <a:r>
              <a:rPr lang="fr-FR" dirty="0"/>
              <a:t>accidents graves sont faits par les femmes ou les hommes ? </a:t>
            </a:r>
            <a:endParaRPr lang="fr-FR" dirty="0" smtClean="0"/>
          </a:p>
          <a:p>
            <a:pPr marL="114300" indent="0" fontAlgn="base">
              <a:buNone/>
            </a:pPr>
            <a:r>
              <a:rPr lang="fr-FR" dirty="0"/>
              <a:t> </a:t>
            </a:r>
            <a:r>
              <a:rPr lang="fr-FR" dirty="0" smtClean="0"/>
              <a:t>               Quels </a:t>
            </a:r>
            <a:r>
              <a:rPr lang="fr-FR" dirty="0"/>
              <a:t>sont leurs âges, leurs catégories </a:t>
            </a:r>
            <a:r>
              <a:rPr lang="fr-FR" dirty="0" smtClean="0"/>
              <a:t>?</a:t>
            </a:r>
          </a:p>
          <a:p>
            <a:pPr marL="114300" indent="0" fontAlgn="base">
              <a:buNone/>
            </a:pPr>
            <a:endParaRPr lang="fr-FR" dirty="0"/>
          </a:p>
          <a:p>
            <a:pPr fontAlgn="base"/>
            <a:r>
              <a:rPr lang="fr-FR" dirty="0"/>
              <a:t>Si un accident auto est déclaré, et le gestionnaire a besoin d’estimer la gravité de l’accident. </a:t>
            </a:r>
            <a:endParaRPr lang="fr-FR" dirty="0" smtClean="0"/>
          </a:p>
          <a:p>
            <a:pPr marL="114300" indent="0" fontAlgn="base">
              <a:buNone/>
            </a:pPr>
            <a:r>
              <a:rPr lang="fr-FR" dirty="0"/>
              <a:t> </a:t>
            </a:r>
            <a:r>
              <a:rPr lang="fr-FR" dirty="0" smtClean="0"/>
              <a:t>     A-t-il </a:t>
            </a:r>
            <a:r>
              <a:rPr lang="fr-FR" dirty="0"/>
              <a:t>besoin ainsi d’un algorithme pour lui aider.</a:t>
            </a:r>
          </a:p>
          <a:p>
            <a:pPr marL="285750" indent="-285750"/>
            <a:endParaRPr lang="fr-FR" dirty="0" smtClean="0"/>
          </a:p>
          <a:p>
            <a:pPr marL="0" lvl="0" indent="0"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64783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lh4.googleusercontent.com/ubvYR-xAQgXGwcioLm7nL1uYaCntyCE1EgsA96_GKUfoJU_MUJSR9C1UhKSoNLDgRa-azsqqQhzfhugFrMtdpojbuQfAWjdEliP5p-PhzthBe6jhwKwhpxjkV49rWjxox20g4QKwuz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0" y="0"/>
            <a:ext cx="9144000" cy="5143502"/>
          </a:xfrm>
          <a:prstGeom prst="rect">
            <a:avLst/>
          </a:prstGeom>
          <a:solidFill>
            <a:schemeClr val="dk1">
              <a:alpha val="5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2" name="Google Shape;132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 smtClean="0"/>
              <a:t>Compréhension Métier</a:t>
            </a:r>
            <a:endParaRPr dirty="0"/>
          </a:p>
        </p:txBody>
      </p:sp>
      <p:sp>
        <p:nvSpPr>
          <p:cNvPr id="133" name="Google Shape;133;p19"/>
          <p:cNvSpPr txBox="1">
            <a:spLocks noGrp="1"/>
          </p:cNvSpPr>
          <p:nvPr>
            <p:ph type="body" idx="1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fontAlgn="base"/>
            <a:r>
              <a:rPr lang="fr-FR" dirty="0"/>
              <a:t>P</a:t>
            </a:r>
            <a:r>
              <a:rPr lang="fr-FR" dirty="0" smtClean="0"/>
              <a:t>our </a:t>
            </a:r>
            <a:r>
              <a:rPr lang="fr-FR" dirty="0"/>
              <a:t>attribuer un tarif à ses clients , </a:t>
            </a:r>
            <a:r>
              <a:rPr lang="fr-FR" dirty="0" smtClean="0"/>
              <a:t>un assureur a </a:t>
            </a:r>
            <a:r>
              <a:rPr lang="fr-FR" dirty="0"/>
              <a:t>besoin d'estimer le nombre d'accidents </a:t>
            </a:r>
            <a:r>
              <a:rPr lang="fr-FR" dirty="0" smtClean="0"/>
              <a:t>qui pourrait </a:t>
            </a:r>
            <a:r>
              <a:rPr lang="fr-FR" dirty="0"/>
              <a:t>avoir lieu en prenant en compte plusieurs </a:t>
            </a:r>
            <a:r>
              <a:rPr lang="fr-FR" dirty="0" smtClean="0"/>
              <a:t>critères :</a:t>
            </a:r>
          </a:p>
          <a:p>
            <a:pPr fontAlgn="base">
              <a:buFont typeface="+mj-lt"/>
              <a:buAutoNum type="arabicPeriod"/>
            </a:pPr>
            <a:r>
              <a:rPr lang="fr-FR" dirty="0"/>
              <a:t>T</a:t>
            </a:r>
            <a:r>
              <a:rPr lang="fr-FR" dirty="0" smtClean="0"/>
              <a:t>ype du véhicule</a:t>
            </a:r>
          </a:p>
          <a:p>
            <a:pPr fontAlgn="base">
              <a:buFont typeface="+mj-lt"/>
              <a:buAutoNum type="arabicPeriod"/>
            </a:pPr>
            <a:r>
              <a:rPr lang="fr-FR" dirty="0" smtClean="0"/>
              <a:t>Age </a:t>
            </a:r>
            <a:r>
              <a:rPr lang="fr-FR" dirty="0"/>
              <a:t>d </a:t>
            </a:r>
            <a:r>
              <a:rPr lang="fr-FR" dirty="0" smtClean="0"/>
              <a:t>conducteur</a:t>
            </a:r>
          </a:p>
          <a:p>
            <a:pPr fontAlgn="base">
              <a:buFont typeface="+mj-lt"/>
              <a:buAutoNum type="arabicPeriod"/>
            </a:pPr>
            <a:r>
              <a:rPr lang="fr-FR" dirty="0" smtClean="0"/>
              <a:t>Utilisation </a:t>
            </a:r>
            <a:r>
              <a:rPr lang="fr-FR" dirty="0"/>
              <a:t>du </a:t>
            </a:r>
            <a:r>
              <a:rPr lang="fr-FR" dirty="0" smtClean="0"/>
              <a:t>véhicule</a:t>
            </a:r>
          </a:p>
          <a:p>
            <a:pPr fontAlgn="base">
              <a:buFont typeface="+mj-lt"/>
              <a:buAutoNum type="arabicPeriod"/>
            </a:pPr>
            <a:r>
              <a:rPr lang="fr-FR" dirty="0" smtClean="0"/>
              <a:t>Dispositif </a:t>
            </a:r>
            <a:r>
              <a:rPr lang="fr-FR" dirty="0"/>
              <a:t>de </a:t>
            </a:r>
            <a:r>
              <a:rPr lang="fr-FR" dirty="0" smtClean="0"/>
              <a:t>sécurité</a:t>
            </a:r>
          </a:p>
          <a:p>
            <a:pPr fontAlgn="base">
              <a:buFont typeface="+mj-lt"/>
              <a:buAutoNum type="arabicPeriod"/>
            </a:pPr>
            <a:r>
              <a:rPr lang="fr-FR" dirty="0" smtClean="0"/>
              <a:t>Sexe du conducteur</a:t>
            </a:r>
          </a:p>
          <a:p>
            <a:pPr fontAlgn="base">
              <a:buFont typeface="+mj-lt"/>
              <a:buAutoNum type="arabicPeriod"/>
            </a:pPr>
            <a:r>
              <a:rPr lang="fr-FR" dirty="0" smtClean="0"/>
              <a:t>Lieu </a:t>
            </a:r>
            <a:r>
              <a:rPr lang="fr-FR" dirty="0"/>
              <a:t>de </a:t>
            </a:r>
            <a:r>
              <a:rPr lang="fr-FR" dirty="0" smtClean="0"/>
              <a:t>résidence</a:t>
            </a:r>
          </a:p>
          <a:p>
            <a:pPr fontAlgn="base">
              <a:buFont typeface="+mj-lt"/>
              <a:buAutoNum type="arabicPeriod"/>
            </a:pPr>
            <a:r>
              <a:rPr lang="fr-FR" dirty="0" smtClean="0"/>
              <a:t>Heures d’utilisation</a:t>
            </a:r>
          </a:p>
          <a:p>
            <a:pPr marL="0" lvl="0" indent="0"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05239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lh4.googleusercontent.com/ubvYR-xAQgXGwcioLm7nL1uYaCntyCE1EgsA96_GKUfoJU_MUJSR9C1UhKSoNLDgRa-azsqqQhzfhugFrMtdpojbuQfAWjdEliP5p-PhzthBe6jhwKwhpxjkV49rWjxox20g4QKwuz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0" y="0"/>
            <a:ext cx="9144000" cy="5143502"/>
          </a:xfrm>
          <a:prstGeom prst="rect">
            <a:avLst/>
          </a:prstGeom>
          <a:solidFill>
            <a:schemeClr val="dk1">
              <a:alpha val="5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2" name="Google Shape;132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 smtClean="0"/>
              <a:t>Compréhension Métier</a:t>
            </a:r>
            <a:endParaRPr dirty="0"/>
          </a:p>
        </p:txBody>
      </p:sp>
      <p:sp>
        <p:nvSpPr>
          <p:cNvPr id="133" name="Google Shape;133;p19"/>
          <p:cNvSpPr txBox="1">
            <a:spLocks noGrp="1"/>
          </p:cNvSpPr>
          <p:nvPr>
            <p:ph type="body" idx="1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fontAlgn="base"/>
            <a:r>
              <a:rPr lang="fr-FR" dirty="0"/>
              <a:t>Est ce qu'il y a une relation entre les types de routes ,ou les conditions de conduite , et le degré d'</a:t>
            </a:r>
            <a:r>
              <a:rPr lang="fr-FR" dirty="0" err="1"/>
              <a:t>occurence</a:t>
            </a:r>
            <a:r>
              <a:rPr lang="fr-FR" dirty="0"/>
              <a:t> des sinistres automobiles corporels</a:t>
            </a:r>
            <a:r>
              <a:rPr lang="fr-FR" dirty="0" smtClean="0"/>
              <a:t>?</a:t>
            </a:r>
          </a:p>
          <a:p>
            <a:pPr fontAlgn="base"/>
            <a:r>
              <a:rPr lang="fr-FR" dirty="0" smtClean="0"/>
              <a:t> Comment </a:t>
            </a:r>
            <a:r>
              <a:rPr lang="fr-FR" dirty="0"/>
              <a:t>varie les conditions d'accidents parmi les communes ? </a:t>
            </a:r>
            <a:endParaRPr lang="fr-FR" dirty="0" smtClean="0"/>
          </a:p>
          <a:p>
            <a:pPr marL="114300" indent="0" fontAlgn="base">
              <a:buNone/>
            </a:pPr>
            <a:r>
              <a:rPr lang="fr-FR" dirty="0"/>
              <a:t> </a:t>
            </a:r>
            <a:r>
              <a:rPr lang="fr-FR" dirty="0" smtClean="0"/>
              <a:t>                  </a:t>
            </a:r>
            <a:r>
              <a:rPr lang="fr-FR" dirty="0" smtClean="0">
                <a:sym typeface="Wingdings" pitchFamily="2" charset="2"/>
              </a:rPr>
              <a:t></a:t>
            </a:r>
            <a:r>
              <a:rPr lang="fr-FR" dirty="0" smtClean="0"/>
              <a:t> Les </a:t>
            </a:r>
            <a:r>
              <a:rPr lang="fr-FR" dirty="0"/>
              <a:t>relations entre les accidents et les cas fatales et</a:t>
            </a:r>
            <a:r>
              <a:rPr lang="fr-FR" dirty="0" smtClean="0"/>
              <a:t>:</a:t>
            </a:r>
          </a:p>
          <a:p>
            <a:pPr marL="114300" indent="0" fontAlgn="base">
              <a:buNone/>
            </a:pPr>
            <a:r>
              <a:rPr lang="fr-FR" dirty="0"/>
              <a:t> </a:t>
            </a:r>
            <a:r>
              <a:rPr lang="fr-FR" dirty="0" smtClean="0"/>
              <a:t>                                  </a:t>
            </a:r>
            <a:r>
              <a:rPr lang="fr-FR" dirty="0"/>
              <a:t>• Catégorie de </a:t>
            </a:r>
            <a:r>
              <a:rPr lang="fr-FR" dirty="0" smtClean="0"/>
              <a:t>route</a:t>
            </a:r>
          </a:p>
          <a:p>
            <a:pPr marL="114300" indent="0" fontAlgn="base">
              <a:buNone/>
            </a:pPr>
            <a:r>
              <a:rPr lang="fr-FR" dirty="0"/>
              <a:t> </a:t>
            </a:r>
            <a:r>
              <a:rPr lang="fr-FR" dirty="0" smtClean="0"/>
              <a:t>                                  </a:t>
            </a:r>
            <a:r>
              <a:rPr lang="fr-FR" dirty="0"/>
              <a:t>• Conditions lumière </a:t>
            </a:r>
            <a:endParaRPr lang="fr-FR" dirty="0" smtClean="0"/>
          </a:p>
          <a:p>
            <a:pPr marL="114300" indent="0" fontAlgn="base">
              <a:buNone/>
            </a:pPr>
            <a:r>
              <a:rPr lang="fr-FR" dirty="0"/>
              <a:t> </a:t>
            </a:r>
            <a:r>
              <a:rPr lang="fr-FR" dirty="0" smtClean="0"/>
              <a:t>                                  • </a:t>
            </a:r>
            <a:r>
              <a:rPr lang="fr-FR" dirty="0"/>
              <a:t>Conditions météo </a:t>
            </a:r>
            <a:endParaRPr lang="fr-FR" dirty="0" smtClean="0"/>
          </a:p>
          <a:p>
            <a:pPr marL="114300" indent="0" fontAlgn="base">
              <a:buNone/>
            </a:pPr>
            <a:r>
              <a:rPr lang="fr-FR" dirty="0"/>
              <a:t> </a:t>
            </a:r>
            <a:r>
              <a:rPr lang="fr-FR" dirty="0" smtClean="0"/>
              <a:t>                                  • </a:t>
            </a:r>
            <a:r>
              <a:rPr lang="fr-FR" dirty="0"/>
              <a:t>Conditions surfaces de routes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60480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lh4.googleusercontent.com/ubvYR-xAQgXGwcioLm7nL1uYaCntyCE1EgsA96_GKUfoJU_MUJSR9C1UhKSoNLDgRa-azsqqQhzfhugFrMtdpojbuQfAWjdEliP5p-PhzthBe6jhwKwhpxjkV49rWjxox20g4QKwuz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0" y="0"/>
            <a:ext cx="9144000" cy="5143502"/>
          </a:xfrm>
          <a:prstGeom prst="rect">
            <a:avLst/>
          </a:prstGeom>
          <a:solidFill>
            <a:schemeClr val="dk1">
              <a:alpha val="5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2" name="Google Shape;132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/>
              <a:t>Objectifs Métier</a:t>
            </a:r>
            <a:endParaRPr dirty="0"/>
          </a:p>
        </p:txBody>
      </p:sp>
      <p:sp>
        <p:nvSpPr>
          <p:cNvPr id="133" name="Google Shape;133;p19"/>
          <p:cNvSpPr txBox="1">
            <a:spLocks noGrp="1"/>
          </p:cNvSpPr>
          <p:nvPr>
            <p:ph type="body" idx="1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-FR" dirty="0" smtClean="0"/>
              <a:t>Prédire la probabilité </a:t>
            </a:r>
            <a:r>
              <a:rPr lang="fr-FR" dirty="0"/>
              <a:t>d'avoir un accident pour une année choisie en prenant en </a:t>
            </a:r>
            <a:r>
              <a:rPr lang="fr-FR" dirty="0" err="1"/>
              <a:t>consideration</a:t>
            </a:r>
            <a:r>
              <a:rPr lang="fr-FR" dirty="0"/>
              <a:t> tout les </a:t>
            </a:r>
            <a:r>
              <a:rPr lang="fr-FR" dirty="0" err="1"/>
              <a:t>criteres</a:t>
            </a:r>
            <a:r>
              <a:rPr lang="fr-FR" dirty="0"/>
              <a:t> </a:t>
            </a:r>
            <a:r>
              <a:rPr lang="fr-FR" dirty="0" smtClean="0"/>
              <a:t>mentionnés.</a:t>
            </a:r>
            <a:endParaRPr lang="fr-FR" dirty="0"/>
          </a:p>
          <a:p>
            <a:r>
              <a:rPr lang="fr-FR" dirty="0" smtClean="0"/>
              <a:t>Prédire la gravité </a:t>
            </a:r>
            <a:r>
              <a:rPr lang="fr-FR" dirty="0"/>
              <a:t>des </a:t>
            </a:r>
            <a:r>
              <a:rPr lang="fr-FR" dirty="0" smtClean="0"/>
              <a:t>accidents</a:t>
            </a:r>
          </a:p>
          <a:p>
            <a:r>
              <a:rPr lang="fr-FR" dirty="0"/>
              <a:t>Segmentation </a:t>
            </a:r>
            <a:r>
              <a:rPr lang="fr-FR" dirty="0" smtClean="0"/>
              <a:t>les </a:t>
            </a:r>
            <a:r>
              <a:rPr lang="fr-FR" dirty="0"/>
              <a:t>zones </a:t>
            </a:r>
            <a:r>
              <a:rPr lang="fr-FR" dirty="0" smtClean="0"/>
              <a:t>géographiques</a:t>
            </a:r>
          </a:p>
          <a:p>
            <a:r>
              <a:rPr lang="fr-FR" dirty="0" smtClean="0"/>
              <a:t>Profils </a:t>
            </a:r>
            <a:r>
              <a:rPr lang="fr-FR" dirty="0"/>
              <a:t>des communes en fonction des conditions </a:t>
            </a:r>
            <a:r>
              <a:rPr lang="fr-FR" dirty="0" smtClean="0"/>
              <a:t>environnementales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04292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lh4.googleusercontent.com/ubvYR-xAQgXGwcioLm7nL1uYaCntyCE1EgsA96_GKUfoJU_MUJSR9C1UhKSoNLDgRa-azsqqQhzfhugFrMtdpojbuQfAWjdEliP5p-PhzthBe6jhwKwhpxjkV49rWjxox20g4QKwuz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0" y="0"/>
            <a:ext cx="9144000" cy="5143502"/>
          </a:xfrm>
          <a:prstGeom prst="rect">
            <a:avLst/>
          </a:prstGeom>
          <a:solidFill>
            <a:schemeClr val="dk1">
              <a:alpha val="5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2" name="Google Shape;132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/>
              <a:t>Objectifs </a:t>
            </a:r>
            <a:r>
              <a:rPr lang="fr-FR" dirty="0" err="1" smtClean="0"/>
              <a:t>Datascience</a:t>
            </a:r>
            <a:endParaRPr dirty="0"/>
          </a:p>
        </p:txBody>
      </p:sp>
      <p:sp>
        <p:nvSpPr>
          <p:cNvPr id="133" name="Google Shape;133;p19"/>
          <p:cNvSpPr txBox="1">
            <a:spLocks noGrp="1"/>
          </p:cNvSpPr>
          <p:nvPr>
            <p:ph type="body" idx="1"/>
          </p:nvPr>
        </p:nvSpPr>
        <p:spPr>
          <a:xfrm>
            <a:off x="1763688" y="1635646"/>
            <a:ext cx="8520600" cy="33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-FR" dirty="0" smtClean="0"/>
              <a:t>Régression linéaire</a:t>
            </a:r>
          </a:p>
          <a:p>
            <a:r>
              <a:rPr lang="fr-FR" dirty="0" smtClean="0"/>
              <a:t>Régression logistique</a:t>
            </a:r>
          </a:p>
          <a:p>
            <a:r>
              <a:rPr lang="fr-FR" dirty="0" smtClean="0"/>
              <a:t>K-</a:t>
            </a:r>
            <a:r>
              <a:rPr lang="fr-FR" dirty="0" err="1" smtClean="0"/>
              <a:t>means</a:t>
            </a:r>
            <a:endParaRPr lang="fr-FR" dirty="0" smtClean="0"/>
          </a:p>
          <a:p>
            <a:pPr marL="114300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58265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Oval 3"/>
          <p:cNvSpPr/>
          <p:nvPr/>
        </p:nvSpPr>
        <p:spPr>
          <a:xfrm>
            <a:off x="2387700" y="843558"/>
            <a:ext cx="4368599" cy="374441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AutoShape 2" descr="RÃ©sultat de recherche d'images pour &quot;sinistre auto corporel&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6" name="AutoShape 4" descr="RÃ©sultat de recherche d'images pour &quot;sinistre auto corporel&quot;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7" name="AutoShape 6" descr="RÃ©sultat de recherche d'images pour &quot;sinistre auto corporel&quot;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8" name="Text Placeholder 2"/>
          <p:cNvSpPr txBox="1">
            <a:spLocks/>
          </p:cNvSpPr>
          <p:nvPr/>
        </p:nvSpPr>
        <p:spPr>
          <a:xfrm>
            <a:off x="2145817" y="2211710"/>
            <a:ext cx="4946463" cy="64416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fr-FR" sz="3600" b="1" dirty="0" smtClean="0">
                <a:latin typeface="Playfair Display" charset="0"/>
              </a:rPr>
              <a:t>Compréhension des</a:t>
            </a:r>
          </a:p>
          <a:p>
            <a:pPr algn="ctr"/>
            <a:r>
              <a:rPr lang="fr-FR" sz="3600" b="1" dirty="0" smtClean="0">
                <a:latin typeface="Playfair Display" charset="0"/>
              </a:rPr>
              <a:t> données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991328">
            <a:off x="3903983" y="3445972"/>
            <a:ext cx="1430129" cy="9514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90541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op">
  <a:themeElements>
    <a:clrScheme name="Pop">
      <a:dk1>
        <a:srgbClr val="F8E71C"/>
      </a:dk1>
      <a:lt1>
        <a:srgbClr val="FFFFFF"/>
      </a:lt1>
      <a:dk2>
        <a:srgbClr val="000000"/>
      </a:dk2>
      <a:lt2>
        <a:srgbClr val="D9D9D9"/>
      </a:lt2>
      <a:accent1>
        <a:srgbClr val="666666"/>
      </a:accent1>
      <a:accent2>
        <a:srgbClr val="483165"/>
      </a:accent2>
      <a:accent3>
        <a:srgbClr val="EB1E95"/>
      </a:accent3>
      <a:accent4>
        <a:srgbClr val="0F9D58"/>
      </a:accent4>
      <a:accent5>
        <a:srgbClr val="01AFD1"/>
      </a:accent5>
      <a:accent6>
        <a:srgbClr val="9C27B0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397</TotalTime>
  <Words>639</Words>
  <Application>Microsoft Office PowerPoint</Application>
  <PresentationFormat>On-screen Show (16:9)</PresentationFormat>
  <Paragraphs>154</Paragraphs>
  <Slides>25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Arial</vt:lpstr>
      <vt:lpstr>Oswald</vt:lpstr>
      <vt:lpstr>Playfair Display</vt:lpstr>
      <vt:lpstr>Montserrat</vt:lpstr>
      <vt:lpstr>Lato</vt:lpstr>
      <vt:lpstr>Wingdings</vt:lpstr>
      <vt:lpstr>Pop</vt:lpstr>
      <vt:lpstr>PowerPoint Presentation</vt:lpstr>
      <vt:lpstr>Plan      </vt:lpstr>
      <vt:lpstr>Compréhension Métier</vt:lpstr>
      <vt:lpstr>Compréhension Métier</vt:lpstr>
      <vt:lpstr>Compréhension Métier</vt:lpstr>
      <vt:lpstr>Compréhension Métier</vt:lpstr>
      <vt:lpstr>Objectifs Métier</vt:lpstr>
      <vt:lpstr>Objectifs Datascience</vt:lpstr>
      <vt:lpstr>PowerPoint Presentation</vt:lpstr>
      <vt:lpstr>Compréhension des données</vt:lpstr>
      <vt:lpstr>Compréhension des données</vt:lpstr>
      <vt:lpstr>Etude Environnementale – Axe temporel</vt:lpstr>
      <vt:lpstr>Etude Environnementale – Axe Spatial</vt:lpstr>
      <vt:lpstr>Etude Environnementale – Axe Spatial</vt:lpstr>
      <vt:lpstr>Compréhension des données</vt:lpstr>
      <vt:lpstr>PowerPoint Presentation</vt:lpstr>
      <vt:lpstr>PowerPoint Presentation</vt:lpstr>
      <vt:lpstr>PowerPoint Presentation</vt:lpstr>
      <vt:lpstr>Indice 1 :</vt:lpstr>
      <vt:lpstr>Segmentation des zones géographiques : K-means </vt:lpstr>
      <vt:lpstr>Prédiction du niveau de gravité des accidents Regression logistique + Stepwise selection   </vt:lpstr>
      <vt:lpstr>Segmentation des Communes: K-means </vt:lpstr>
      <vt:lpstr>Prédiction du taux d’accidents par comune   Regression plynomiale   </vt:lpstr>
      <vt:lpstr>Déploiment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NjeimiAmal</dc:creator>
  <cp:lastModifiedBy>Njeimi Amal</cp:lastModifiedBy>
  <cp:revision>27</cp:revision>
  <dcterms:modified xsi:type="dcterms:W3CDTF">2018-12-31T19:11:11Z</dcterms:modified>
</cp:coreProperties>
</file>